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6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5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8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2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8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7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3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1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3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0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F389B-2D99-4275-95B8-76B97ABD10E9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BF9CD-2004-487F-8BF0-6B6EFD3E0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2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61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397" y="614799"/>
            <a:ext cx="132224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direct approach </a:t>
            </a:r>
            <a:r>
              <a:rPr sz="682" spc="3" dirty="0">
                <a:latin typeface="Times New Roman"/>
                <a:cs typeface="Times New Roman"/>
              </a:rPr>
              <a:t>goes </a:t>
            </a:r>
            <a:r>
              <a:rPr sz="682" spc="-3" dirty="0">
                <a:latin typeface="Times New Roman"/>
                <a:cs typeface="Times New Roman"/>
              </a:rPr>
              <a:t>like</a:t>
            </a:r>
            <a:r>
              <a:rPr sz="682" spc="153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this: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82581" y="844888"/>
            <a:ext cx="30047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6" dirty="0">
                <a:latin typeface="DejaVu Serif"/>
                <a:cs typeface="DejaVu Serif"/>
              </a:rPr>
              <a:t> </a:t>
            </a:r>
            <a:r>
              <a:rPr sz="716" spc="46" baseline="31746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</a:t>
            </a:r>
            <a:r>
              <a:rPr sz="682" spc="-1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44981" y="711174"/>
            <a:ext cx="571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19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00075" y="781053"/>
            <a:ext cx="29960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5" dirty="0">
                <a:latin typeface="DejaVu Serif"/>
                <a:cs typeface="DejaVu Serif"/>
              </a:rPr>
              <a:t>d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95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82396" y="775623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1094" y="711174"/>
            <a:ext cx="571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60631" y="754927"/>
            <a:ext cx="121660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r>
              <a:rPr sz="477" spc="116" dirty="0">
                <a:latin typeface="DejaVu Serif"/>
                <a:cs typeface="DejaVu Serif"/>
              </a:rPr>
              <a:t>/</a:t>
            </a: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08734" y="918244"/>
            <a:ext cx="469323" cy="0"/>
          </a:xfrm>
          <a:custGeom>
            <a:avLst/>
            <a:gdLst/>
            <a:ahLst/>
            <a:cxnLst/>
            <a:rect l="l" t="t" r="r" b="b"/>
            <a:pathLst>
              <a:path w="688339">
                <a:moveTo>
                  <a:pt x="0" y="0"/>
                </a:moveTo>
                <a:lnTo>
                  <a:pt x="68785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" name="object 10"/>
          <p:cNvSpPr txBox="1"/>
          <p:nvPr/>
        </p:nvSpPr>
        <p:spPr>
          <a:xfrm>
            <a:off x="5987467" y="904064"/>
            <a:ext cx="1117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00075" y="1059069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808735" y="1140515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 txBox="1"/>
          <p:nvPr/>
        </p:nvSpPr>
        <p:spPr>
          <a:xfrm>
            <a:off x="5800075" y="1122783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44817" y="997279"/>
            <a:ext cx="571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19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98668" y="1067158"/>
            <a:ext cx="40091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93958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36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82232" y="1057416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20929" y="997279"/>
            <a:ext cx="571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09501" y="1003366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33173" y="1008796"/>
            <a:ext cx="36584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7" dirty="0">
                <a:latin typeface="DejaVu Serif"/>
                <a:cs typeface="DejaVu Serif"/>
              </a:rPr>
              <a:t>d</a:t>
            </a:r>
            <a:r>
              <a:rPr sz="682" spc="-17" dirty="0">
                <a:latin typeface="Times New Roman"/>
                <a:cs typeface="Times New Roman"/>
              </a:rPr>
              <a:t>(1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341832" y="1140515"/>
            <a:ext cx="348961" cy="0"/>
          </a:xfrm>
          <a:custGeom>
            <a:avLst/>
            <a:gdLst/>
            <a:ahLst/>
            <a:cxnLst/>
            <a:rect l="l" t="t" r="r" b="b"/>
            <a:pathLst>
              <a:path w="511810">
                <a:moveTo>
                  <a:pt x="0" y="0"/>
                </a:moveTo>
                <a:lnTo>
                  <a:pt x="5112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 txBox="1"/>
          <p:nvPr/>
        </p:nvSpPr>
        <p:spPr>
          <a:xfrm>
            <a:off x="6460357" y="1126325"/>
            <a:ext cx="1117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00075" y="1250045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808735" y="1331482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 txBox="1"/>
          <p:nvPr/>
        </p:nvSpPr>
        <p:spPr>
          <a:xfrm>
            <a:off x="5800075" y="1313759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44817" y="1188247"/>
            <a:ext cx="571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19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98668" y="1258126"/>
            <a:ext cx="40091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93958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36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82232" y="1248392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120929" y="1188247"/>
            <a:ext cx="571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160476" y="1041032"/>
            <a:ext cx="175347" cy="27581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−</a:t>
            </a:r>
            <a:r>
              <a:rPr sz="477" spc="31" dirty="0">
                <a:latin typeface="Times New Roman"/>
                <a:cs typeface="Times New Roman"/>
              </a:rPr>
              <a:t>3</a:t>
            </a:r>
            <a:r>
              <a:rPr sz="477" spc="116" dirty="0">
                <a:latin typeface="DejaVu Serif"/>
                <a:cs typeface="DejaVu Serif"/>
              </a:rPr>
              <a:t>/</a:t>
            </a: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</a:pPr>
            <a:endParaRPr sz="784">
              <a:latin typeface="Times New Roman"/>
              <a:cs typeface="Times New Roman"/>
            </a:endParaRPr>
          </a:p>
          <a:p>
            <a:pPr marL="8659"/>
            <a:r>
              <a:rPr sz="477" spc="24" dirty="0">
                <a:latin typeface="DejaVu Sans"/>
                <a:cs typeface="DejaVu Sans"/>
              </a:rPr>
              <a:t>−</a:t>
            </a:r>
            <a:r>
              <a:rPr sz="477" spc="31" dirty="0">
                <a:latin typeface="Times New Roman"/>
                <a:cs typeface="Times New Roman"/>
              </a:rPr>
              <a:t>3</a:t>
            </a:r>
            <a:r>
              <a:rPr sz="477" spc="116" dirty="0">
                <a:latin typeface="DejaVu Serif"/>
                <a:cs typeface="DejaVu Serif"/>
              </a:rPr>
              <a:t>/</a:t>
            </a: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62362" y="1258126"/>
            <a:ext cx="1770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3" dirty="0">
                <a:latin typeface="Times New Roman"/>
                <a:cs typeface="Times New Roman"/>
              </a:rPr>
              <a:t>4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521897" y="1248392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22825" y="1188247"/>
            <a:ext cx="29484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46345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698668" y="1456583"/>
            <a:ext cx="17578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035222" y="1366918"/>
            <a:ext cx="10131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baseline="-19444" dirty="0">
                <a:latin typeface="DejaVu Serif"/>
                <a:cs typeface="DejaVu Serif"/>
              </a:rPr>
              <a:t>x</a:t>
            </a: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875834" y="1529948"/>
            <a:ext cx="424295" cy="0"/>
          </a:xfrm>
          <a:custGeom>
            <a:avLst/>
            <a:gdLst/>
            <a:ahLst/>
            <a:cxnLst/>
            <a:rect l="l" t="t" r="r" b="b"/>
            <a:pathLst>
              <a:path w="622300">
                <a:moveTo>
                  <a:pt x="0" y="0"/>
                </a:moveTo>
                <a:lnTo>
                  <a:pt x="6219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 txBox="1"/>
          <p:nvPr/>
        </p:nvSpPr>
        <p:spPr>
          <a:xfrm>
            <a:off x="5906713" y="1544387"/>
            <a:ext cx="2151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36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04589" y="1545347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867175" y="1474507"/>
            <a:ext cx="33294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84444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182833" y="1518270"/>
            <a:ext cx="121660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3</a:t>
            </a:r>
            <a:r>
              <a:rPr sz="477" spc="116" dirty="0">
                <a:latin typeface="DejaVu Serif"/>
                <a:cs typeface="DejaVu Serif"/>
              </a:rPr>
              <a:t>/</a:t>
            </a: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058005" y="1686681"/>
            <a:ext cx="4073236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1689" marR="3464" indent="-3464">
              <a:spcBef>
                <a:spcPts val="65"/>
              </a:spcBef>
            </a:pPr>
            <a:r>
              <a:rPr sz="682" spc="14" dirty="0">
                <a:latin typeface="Times New Roman"/>
                <a:cs typeface="Times New Roman"/>
              </a:rPr>
              <a:t>To </a:t>
            </a:r>
            <a:r>
              <a:rPr sz="682" spc="10" dirty="0">
                <a:latin typeface="Times New Roman"/>
                <a:cs typeface="Times New Roman"/>
              </a:rPr>
              <a:t>find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derivative using implicit differentiation </a:t>
            </a:r>
            <a:r>
              <a:rPr sz="682" spc="-7" dirty="0">
                <a:latin typeface="Times New Roman"/>
                <a:cs typeface="Times New Roman"/>
              </a:rPr>
              <a:t>we </a:t>
            </a:r>
            <a:r>
              <a:rPr sz="682" spc="37" dirty="0">
                <a:latin typeface="Times New Roman"/>
                <a:cs typeface="Times New Roman"/>
              </a:rPr>
              <a:t>must </a:t>
            </a:r>
            <a:r>
              <a:rPr sz="682" spc="17" dirty="0">
                <a:latin typeface="Times New Roman"/>
                <a:cs typeface="Times New Roman"/>
              </a:rPr>
              <a:t>first </a:t>
            </a:r>
            <a:r>
              <a:rPr sz="682" spc="14" dirty="0">
                <a:latin typeface="Times New Roman"/>
                <a:cs typeface="Times New Roman"/>
              </a:rPr>
              <a:t>find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nice </a:t>
            </a:r>
            <a:r>
              <a:rPr sz="682" spc="20" dirty="0">
                <a:latin typeface="Times New Roman"/>
                <a:cs typeface="Times New Roman"/>
              </a:rPr>
              <a:t>implicit </a:t>
            </a:r>
            <a:r>
              <a:rPr sz="682" spc="24" dirty="0">
                <a:latin typeface="Times New Roman"/>
                <a:cs typeface="Times New Roman"/>
              </a:rPr>
              <a:t>description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 </a:t>
            </a:r>
            <a:r>
              <a:rPr sz="682" spc="24" dirty="0">
                <a:latin typeface="Times New Roman"/>
                <a:cs typeface="Times New Roman"/>
              </a:rPr>
              <a:t>function. </a:t>
            </a:r>
            <a:r>
              <a:rPr sz="682" spc="20" dirty="0">
                <a:latin typeface="Times New Roman"/>
                <a:cs typeface="Times New Roman"/>
              </a:rPr>
              <a:t>For </a:t>
            </a:r>
            <a:r>
              <a:rPr sz="682" spc="-20" dirty="0">
                <a:latin typeface="Times New Roman"/>
                <a:cs typeface="Times New Roman"/>
              </a:rPr>
              <a:t>instan</a:t>
            </a:r>
            <a:r>
              <a:rPr sz="1023" spc="-30" baseline="-19444" dirty="0">
                <a:latin typeface="DejaVu Sans"/>
                <a:cs typeface="DejaVu Sans"/>
              </a:rPr>
              <a:t>√</a:t>
            </a:r>
            <a:r>
              <a:rPr sz="682" spc="-20" dirty="0">
                <a:latin typeface="Times New Roman"/>
                <a:cs typeface="Times New Roman"/>
              </a:rPr>
              <a:t>c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e, </a:t>
            </a:r>
            <a:r>
              <a:rPr sz="682" u="sng" spc="-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we </a:t>
            </a:r>
            <a:r>
              <a:rPr sz="682" spc="17" dirty="0">
                <a:latin typeface="Times New Roman"/>
                <a:cs typeface="Times New Roman"/>
              </a:rPr>
              <a:t>could decide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27" dirty="0">
                <a:latin typeface="Times New Roman"/>
                <a:cs typeface="Times New Roman"/>
              </a:rPr>
              <a:t>get rid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14" dirty="0">
                <a:latin typeface="Times New Roman"/>
                <a:cs typeface="Times New Roman"/>
              </a:rPr>
              <a:t>all </a:t>
            </a:r>
            <a:r>
              <a:rPr sz="682" spc="31" dirty="0">
                <a:latin typeface="Times New Roman"/>
                <a:cs typeface="Times New Roman"/>
              </a:rPr>
              <a:t>roots </a:t>
            </a:r>
            <a:r>
              <a:rPr sz="682" spc="24" dirty="0">
                <a:latin typeface="Times New Roman"/>
                <a:cs typeface="Times New Roman"/>
              </a:rPr>
              <a:t>or fractional </a:t>
            </a:r>
            <a:r>
              <a:rPr sz="682" spc="27" dirty="0">
                <a:latin typeface="Times New Roman"/>
                <a:cs typeface="Times New Roman"/>
              </a:rPr>
              <a:t>exponents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function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41" dirty="0">
                <a:latin typeface="Times New Roman"/>
                <a:cs typeface="Times New Roman"/>
              </a:rPr>
              <a:t>and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061114" y="1894396"/>
            <a:ext cx="4070206" cy="111773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775401">
              <a:lnSpc>
                <a:spcPts val="283"/>
              </a:lnSpc>
              <a:spcBef>
                <a:spcPts val="72"/>
              </a:spcBef>
              <a:tabLst>
                <a:tab pos="1026508" algn="l"/>
                <a:tab pos="1976385" algn="l"/>
                <a:tab pos="2334861" algn="l"/>
              </a:tabLst>
            </a:pPr>
            <a:r>
              <a:rPr sz="511" spc="87" baseline="22222" dirty="0">
                <a:latin typeface="Times New Roman"/>
                <a:cs typeface="Times New Roman"/>
              </a:rPr>
              <a:t>4	</a:t>
            </a:r>
            <a:r>
              <a:rPr sz="477" spc="31" dirty="0">
                <a:latin typeface="Times New Roman"/>
                <a:cs typeface="Times New Roman"/>
              </a:rPr>
              <a:t>4	</a:t>
            </a:r>
            <a:r>
              <a:rPr sz="716" spc="46" baseline="3968" dirty="0">
                <a:latin typeface="Times New Roman"/>
                <a:cs typeface="Times New Roman"/>
              </a:rPr>
              <a:t>4	4</a:t>
            </a:r>
            <a:endParaRPr sz="716" baseline="3968">
              <a:latin typeface="Times New Roman"/>
              <a:cs typeface="Times New Roman"/>
            </a:endParaRPr>
          </a:p>
          <a:p>
            <a:pPr marL="8659">
              <a:lnSpc>
                <a:spcPts val="528"/>
              </a:lnSpc>
            </a:pPr>
            <a:r>
              <a:rPr sz="682" spc="34" dirty="0">
                <a:latin typeface="Times New Roman"/>
                <a:cs typeface="Times New Roman"/>
              </a:rPr>
              <a:t>point </a:t>
            </a:r>
            <a:r>
              <a:rPr sz="682" spc="41" dirty="0">
                <a:latin typeface="Times New Roman"/>
                <a:cs typeface="Times New Roman"/>
              </a:rPr>
              <a:t>out </a:t>
            </a:r>
            <a:r>
              <a:rPr sz="682" spc="-41" dirty="0">
                <a:latin typeface="Times New Roman"/>
                <a:cs typeface="Times New Roman"/>
              </a:rPr>
              <a:t>th</a:t>
            </a:r>
            <a:r>
              <a:rPr sz="1023" spc="-61" baseline="-19444" dirty="0">
                <a:latin typeface="DejaVu Sans"/>
                <a:cs typeface="DejaVu Sans"/>
              </a:rPr>
              <a:t>√</a:t>
            </a:r>
            <a:r>
              <a:rPr sz="682" spc="-41" dirty="0">
                <a:latin typeface="Times New Roman"/>
                <a:cs typeface="Times New Roman"/>
              </a:rPr>
              <a:t>a</a:t>
            </a:r>
            <a:r>
              <a:rPr sz="682" u="sng" spc="-4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 </a:t>
            </a:r>
            <a:r>
              <a:rPr sz="682" u="sng" spc="-5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y </a:t>
            </a:r>
            <a:r>
              <a:rPr sz="682" u="sng" spc="15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=</a:t>
            </a:r>
            <a:r>
              <a:rPr sz="682" spc="153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0" dirty="0">
                <a:latin typeface="Times New Roman"/>
                <a:cs typeface="Times New Roman"/>
              </a:rPr>
              <a:t>satisfies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equation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53" dirty="0">
                <a:latin typeface="Times New Roman"/>
                <a:cs typeface="Times New Roman"/>
              </a:rPr>
              <a:t>= </a:t>
            </a:r>
            <a:r>
              <a:rPr sz="682" spc="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20" dirty="0">
                <a:latin typeface="Times New Roman"/>
                <a:cs typeface="Times New Roman"/>
              </a:rPr>
              <a:t>. </a:t>
            </a:r>
            <a:r>
              <a:rPr sz="682" spc="3" dirty="0">
                <a:latin typeface="Times New Roman"/>
                <a:cs typeface="Times New Roman"/>
              </a:rPr>
              <a:t>So </a:t>
            </a:r>
            <a:r>
              <a:rPr sz="682" spc="31" dirty="0">
                <a:latin typeface="Times New Roman"/>
                <a:cs typeface="Times New Roman"/>
              </a:rPr>
              <a:t>our </a:t>
            </a:r>
            <a:r>
              <a:rPr sz="682" spc="20" dirty="0">
                <a:latin typeface="Times New Roman"/>
                <a:cs typeface="Times New Roman"/>
              </a:rPr>
              <a:t>implicit </a:t>
            </a:r>
            <a:r>
              <a:rPr sz="682" spc="24" dirty="0">
                <a:latin typeface="Times New Roman"/>
                <a:cs typeface="Times New Roman"/>
              </a:rPr>
              <a:t>description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</a:t>
            </a:r>
            <a:r>
              <a:rPr sz="682" spc="123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function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61114" y="1953807"/>
            <a:ext cx="3490913" cy="314561"/>
          </a:xfrm>
          <a:prstGeom prst="rect">
            <a:avLst/>
          </a:prstGeom>
        </p:spPr>
        <p:txBody>
          <a:bodyPr vert="horz" wrap="square" lIns="0" tIns="52820" rIns="0" bIns="0" rtlCol="0">
            <a:spAutoFit/>
          </a:bodyPr>
          <a:lstStyle/>
          <a:p>
            <a:pPr marL="8659">
              <a:spcBef>
                <a:spcPts val="416"/>
              </a:spcBef>
            </a:pP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511" spc="87" baseline="50000" dirty="0">
                <a:latin typeface="Times New Roman"/>
                <a:cs typeface="Times New Roman"/>
              </a:rPr>
              <a:t>4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70" dirty="0">
                <a:latin typeface="DejaVu Sans"/>
                <a:cs typeface="DejaVu Sans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4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  <a:p>
            <a:pPr marL="587503">
              <a:spcBef>
                <a:spcPts val="351"/>
              </a:spcBef>
              <a:tabLst>
                <a:tab pos="1382819" algn="l"/>
              </a:tabLst>
            </a:pP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4 </a:t>
            </a:r>
            <a:r>
              <a:rPr sz="682" spc="143" dirty="0">
                <a:latin typeface="Times New Roman"/>
                <a:cs typeface="Times New Roman"/>
              </a:rPr>
              <a:t>+ </a:t>
            </a:r>
            <a:r>
              <a:rPr sz="682" dirty="0">
                <a:latin typeface="DejaVu Serif"/>
                <a:cs typeface="DejaVu Serif"/>
              </a:rPr>
              <a:t>y</a:t>
            </a:r>
            <a:r>
              <a:rPr sz="716" baseline="31746" dirty="0">
                <a:latin typeface="Times New Roman"/>
                <a:cs typeface="Times New Roman"/>
              </a:rPr>
              <a:t>4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-51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0;	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defining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therefore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x, y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4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55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y</a:t>
            </a:r>
            <a:r>
              <a:rPr sz="716" baseline="31746" dirty="0">
                <a:latin typeface="Times New Roman"/>
                <a:cs typeface="Times New Roman"/>
              </a:rPr>
              <a:t>4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058871" y="2293961"/>
            <a:ext cx="4072370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2165">
              <a:spcBef>
                <a:spcPts val="65"/>
              </a:spcBef>
            </a:pPr>
            <a:r>
              <a:rPr sz="682" spc="20" dirty="0">
                <a:latin typeface="Times New Roman"/>
                <a:cs typeface="Times New Roman"/>
              </a:rPr>
              <a:t>Differentiate </a:t>
            </a:r>
            <a:r>
              <a:rPr sz="682" spc="44" dirty="0">
                <a:latin typeface="Times New Roman"/>
                <a:cs typeface="Times New Roman"/>
              </a:rPr>
              <a:t>both </a:t>
            </a:r>
            <a:r>
              <a:rPr sz="682" spc="10" dirty="0">
                <a:latin typeface="Times New Roman"/>
                <a:cs typeface="Times New Roman"/>
              </a:rPr>
              <a:t>sides </a:t>
            </a:r>
            <a:r>
              <a:rPr sz="682" spc="31" dirty="0">
                <a:latin typeface="Times New Roman"/>
                <a:cs typeface="Times New Roman"/>
              </a:rPr>
              <a:t>with </a:t>
            </a:r>
            <a:r>
              <a:rPr sz="682" spc="27" dirty="0">
                <a:latin typeface="Times New Roman"/>
                <a:cs typeface="Times New Roman"/>
              </a:rPr>
              <a:t>respect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41" dirty="0">
                <a:latin typeface="Times New Roman"/>
                <a:cs typeface="Times New Roman"/>
              </a:rPr>
              <a:t>(and </a:t>
            </a:r>
            <a:r>
              <a:rPr sz="682" spc="27" dirty="0">
                <a:latin typeface="Times New Roman"/>
                <a:cs typeface="Times New Roman"/>
              </a:rPr>
              <a:t>remember </a:t>
            </a:r>
            <a:r>
              <a:rPr sz="682" spc="58" dirty="0">
                <a:latin typeface="Times New Roman"/>
                <a:cs typeface="Times New Roman"/>
              </a:rPr>
              <a:t>that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50" dirty="0">
                <a:latin typeface="Times New Roman"/>
                <a:cs typeface="Times New Roman"/>
              </a:rPr>
              <a:t>= </a:t>
            </a:r>
            <a:r>
              <a:rPr sz="682" spc="51" dirty="0">
                <a:latin typeface="DejaVu Serif"/>
                <a:cs typeface="DejaVu Serif"/>
              </a:rPr>
              <a:t>f</a:t>
            </a:r>
            <a:r>
              <a:rPr sz="682" spc="51" dirty="0">
                <a:latin typeface="Times New Roman"/>
                <a:cs typeface="Times New Roman"/>
              </a:rPr>
              <a:t>(</a:t>
            </a:r>
            <a:r>
              <a:rPr sz="682" spc="51" dirty="0">
                <a:latin typeface="DejaVu Serif"/>
                <a:cs typeface="DejaVu Serif"/>
              </a:rPr>
              <a:t>x</a:t>
            </a:r>
            <a:r>
              <a:rPr sz="682" spc="51" dirty="0">
                <a:latin typeface="Times New Roman"/>
                <a:cs typeface="Times New Roman"/>
              </a:rPr>
              <a:t>), </a:t>
            </a:r>
            <a:r>
              <a:rPr sz="682" spc="3" dirty="0">
                <a:latin typeface="Times New Roman"/>
                <a:cs typeface="Times New Roman"/>
              </a:rPr>
              <a:t>so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24" dirty="0">
                <a:latin typeface="Times New Roman"/>
                <a:cs typeface="Times New Roman"/>
              </a:rPr>
              <a:t>here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4" dirty="0">
                <a:latin typeface="Times New Roman"/>
                <a:cs typeface="Times New Roman"/>
              </a:rPr>
              <a:t>function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), </a:t>
            </a:r>
            <a:r>
              <a:rPr sz="682" spc="41" dirty="0">
                <a:latin typeface="Times New Roman"/>
                <a:cs typeface="Times New Roman"/>
              </a:rPr>
              <a:t>and  </a:t>
            </a:r>
            <a:r>
              <a:rPr sz="682" spc="10" dirty="0">
                <a:latin typeface="Times New Roman"/>
                <a:cs typeface="Times New Roman"/>
              </a:rPr>
              <a:t>you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264892" y="2632156"/>
            <a:ext cx="132917" cy="0"/>
          </a:xfrm>
          <a:custGeom>
            <a:avLst/>
            <a:gdLst/>
            <a:ahLst/>
            <a:cxnLst/>
            <a:rect l="l" t="t" r="r" b="b"/>
            <a:pathLst>
              <a:path w="194944">
                <a:moveTo>
                  <a:pt x="0" y="0"/>
                </a:moveTo>
                <a:lnTo>
                  <a:pt x="19493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5" name="object 45"/>
          <p:cNvSpPr/>
          <p:nvPr/>
        </p:nvSpPr>
        <p:spPr>
          <a:xfrm>
            <a:off x="5523946" y="2632156"/>
            <a:ext cx="129020" cy="0"/>
          </a:xfrm>
          <a:custGeom>
            <a:avLst/>
            <a:gdLst/>
            <a:ahLst/>
            <a:cxnLst/>
            <a:rect l="l" t="t" r="r" b="b"/>
            <a:pathLst>
              <a:path w="189230">
                <a:moveTo>
                  <a:pt x="0" y="0"/>
                </a:moveTo>
                <a:lnTo>
                  <a:pt x="18919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/>
          <p:nvPr/>
        </p:nvSpPr>
        <p:spPr>
          <a:xfrm>
            <a:off x="5779077" y="2632156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7" name="object 47"/>
          <p:cNvSpPr txBox="1"/>
          <p:nvPr/>
        </p:nvSpPr>
        <p:spPr>
          <a:xfrm>
            <a:off x="6360405" y="2549056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256233" y="2500436"/>
            <a:ext cx="149239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67559" algn="l"/>
                <a:tab pos="525593" algn="l"/>
                <a:tab pos="1345154" algn="l"/>
              </a:tabLst>
            </a:pPr>
            <a:r>
              <a:rPr sz="682" spc="-17" dirty="0">
                <a:latin typeface="DejaVu Serif"/>
                <a:cs typeface="DejaVu Serif"/>
              </a:rPr>
              <a:t>dx</a:t>
            </a:r>
            <a:r>
              <a:rPr sz="716" spc="-25" baseline="27777" dirty="0">
                <a:latin typeface="Times New Roman"/>
                <a:cs typeface="Times New Roman"/>
              </a:rPr>
              <a:t>4	</a:t>
            </a:r>
            <a:r>
              <a:rPr sz="682" spc="-27" dirty="0">
                <a:latin typeface="DejaVu Serif"/>
                <a:cs typeface="DejaVu Serif"/>
              </a:rPr>
              <a:t>dy</a:t>
            </a:r>
            <a:r>
              <a:rPr sz="716" spc="-41" baseline="27777" dirty="0">
                <a:latin typeface="Times New Roman"/>
                <a:cs typeface="Times New Roman"/>
              </a:rPr>
              <a:t>4	</a:t>
            </a:r>
            <a:r>
              <a:rPr sz="682" spc="-44" dirty="0">
                <a:latin typeface="DejaVu Serif"/>
                <a:cs typeface="DejaVu Serif"/>
              </a:rPr>
              <a:t>d</a:t>
            </a:r>
            <a:r>
              <a:rPr sz="682" spc="-44" dirty="0">
                <a:latin typeface="Times New Roman"/>
                <a:cs typeface="Times New Roman"/>
              </a:rPr>
              <a:t>1	</a:t>
            </a:r>
            <a:r>
              <a:rPr sz="716" spc="46" baseline="-19841" dirty="0">
                <a:latin typeface="Times New Roman"/>
                <a:cs typeface="Times New Roman"/>
              </a:rPr>
              <a:t>3</a:t>
            </a:r>
            <a:r>
              <a:rPr sz="716" spc="-51" baseline="-19841" dirty="0">
                <a:latin typeface="Times New Roman"/>
                <a:cs typeface="Times New Roman"/>
              </a:rPr>
              <a:t> </a:t>
            </a:r>
            <a:r>
              <a:rPr sz="682" spc="-68" dirty="0"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650779" y="2632156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 txBox="1"/>
          <p:nvPr/>
        </p:nvSpPr>
        <p:spPr>
          <a:xfrm>
            <a:off x="5275585" y="2558800"/>
            <a:ext cx="1670772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51530">
              <a:lnSpc>
                <a:spcPts val="641"/>
              </a:lnSpc>
              <a:spcBef>
                <a:spcPts val="65"/>
              </a:spcBef>
              <a:tabLst>
                <a:tab pos="406533" algn="l"/>
                <a:tab pos="631664" algn="l"/>
                <a:tab pos="1503611" algn="l"/>
              </a:tabLst>
            </a:pPr>
            <a:r>
              <a:rPr sz="682" spc="143" dirty="0">
                <a:latin typeface="Times New Roman"/>
                <a:cs typeface="Times New Roman"/>
              </a:rPr>
              <a:t>+	</a:t>
            </a:r>
            <a:r>
              <a:rPr sz="682" spc="-44" dirty="0">
                <a:latin typeface="DejaVu Sans"/>
                <a:cs typeface="DejaVu Sans"/>
              </a:rPr>
              <a:t>−	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0  </a:t>
            </a:r>
            <a:r>
              <a:rPr sz="682" spc="68" dirty="0">
                <a:latin typeface="Times New Roman"/>
                <a:cs typeface="Times New Roman"/>
              </a:rPr>
              <a:t>=</a:t>
            </a:r>
            <a:r>
              <a:rPr sz="682" spc="68" dirty="0">
                <a:latin typeface="DejaVu Sans"/>
                <a:cs typeface="DejaVu Sans"/>
              </a:rPr>
              <a:t>⇒  </a:t>
            </a:r>
            <a:r>
              <a:rPr sz="682" dirty="0">
                <a:latin typeface="Times New Roman"/>
                <a:cs typeface="Times New Roman"/>
              </a:rPr>
              <a:t>4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3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Times New Roman"/>
                <a:cs typeface="Times New Roman"/>
              </a:rPr>
              <a:t>4</a:t>
            </a:r>
            <a:r>
              <a:rPr sz="682" spc="-27" dirty="0">
                <a:latin typeface="DejaVu Serif"/>
                <a:cs typeface="DejaVu Serif"/>
              </a:rPr>
              <a:t>y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0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lnSpc>
                <a:spcPts val="641"/>
              </a:lnSpc>
              <a:tabLst>
                <a:tab pos="265394" algn="l"/>
                <a:tab pos="503080" algn="l"/>
                <a:tab pos="1375027" algn="l"/>
              </a:tabLst>
            </a:pPr>
            <a:r>
              <a:rPr sz="682" spc="-41" dirty="0">
                <a:latin typeface="DejaVu Serif"/>
                <a:cs typeface="DejaVu Serif"/>
              </a:rPr>
              <a:t>dx	dx	dx	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058005" y="2691146"/>
            <a:ext cx="3655435" cy="275361"/>
          </a:xfrm>
          <a:prstGeom prst="rect">
            <a:avLst/>
          </a:prstGeom>
        </p:spPr>
        <p:txBody>
          <a:bodyPr vert="horz" wrap="square" lIns="0" tIns="39399" rIns="0" bIns="0" rtlCol="0">
            <a:spAutoFit/>
          </a:bodyPr>
          <a:lstStyle/>
          <a:p>
            <a:pPr marL="8659">
              <a:spcBef>
                <a:spcPts val="310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expressions </a:t>
            </a:r>
            <a:r>
              <a:rPr sz="682" spc="-10" dirty="0">
                <a:latin typeface="DejaVu Serif"/>
                <a:cs typeface="DejaVu Serif"/>
              </a:rPr>
              <a:t>tt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31" dirty="0">
                <a:latin typeface="DejaVu Serif"/>
                <a:cs typeface="DejaVu Serif"/>
              </a:rPr>
              <a:t>H </a:t>
            </a:r>
            <a:r>
              <a:rPr sz="682" spc="10" dirty="0">
                <a:latin typeface="Times New Roman"/>
                <a:cs typeface="Times New Roman"/>
              </a:rPr>
              <a:t>from </a:t>
            </a:r>
            <a:r>
              <a:rPr sz="682" spc="24" dirty="0">
                <a:latin typeface="Times New Roman"/>
                <a:cs typeface="Times New Roman"/>
              </a:rPr>
              <a:t>equation 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solidFill>
                  <a:srgbClr val="0000FF"/>
                </a:solidFill>
                <a:latin typeface="Times New Roman"/>
                <a:cs typeface="Times New Roman"/>
                <a:hlinkClick r:id="" action="ppaction://noaction"/>
              </a:rPr>
              <a:t>30</a:t>
            </a:r>
            <a:r>
              <a:rPr sz="682" spc="17" dirty="0">
                <a:latin typeface="Times New Roman"/>
                <a:cs typeface="Times New Roman"/>
              </a:rPr>
              <a:t>) 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recipe </a:t>
            </a:r>
            <a:r>
              <a:rPr sz="682" spc="24" dirty="0">
                <a:latin typeface="Times New Roman"/>
                <a:cs typeface="Times New Roman"/>
              </a:rPr>
              <a:t>are </a:t>
            </a:r>
            <a:r>
              <a:rPr sz="682" spc="-3" dirty="0">
                <a:latin typeface="DejaVu Serif"/>
                <a:cs typeface="DejaVu Serif"/>
              </a:rPr>
              <a:t>tt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x,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4</a:t>
            </a:r>
            <a:r>
              <a:rPr sz="682" spc="-3" dirty="0">
                <a:latin typeface="DejaVu Serif"/>
                <a:cs typeface="DejaVu Serif"/>
              </a:rPr>
              <a:t>y</a:t>
            </a:r>
            <a:r>
              <a:rPr sz="716" spc="-5" baseline="27777" dirty="0">
                <a:latin typeface="Times New Roman"/>
                <a:cs typeface="Times New Roman"/>
              </a:rPr>
              <a:t>3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7" dirty="0">
                <a:latin typeface="DejaVu Serif"/>
                <a:cs typeface="DejaVu Serif"/>
              </a:rPr>
              <a:t>H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x,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4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716" spc="30" baseline="27777" dirty="0">
                <a:latin typeface="Times New Roman"/>
                <a:cs typeface="Times New Roman"/>
              </a:rPr>
              <a:t>3</a:t>
            </a:r>
            <a:r>
              <a:rPr sz="682" spc="20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66683">
              <a:spcBef>
                <a:spcPts val="242"/>
              </a:spcBef>
            </a:pPr>
            <a:r>
              <a:rPr sz="682" spc="27" dirty="0">
                <a:latin typeface="Times New Roman"/>
                <a:cs typeface="Times New Roman"/>
              </a:rPr>
              <a:t>This last </a:t>
            </a:r>
            <a:r>
              <a:rPr sz="682" spc="24" dirty="0">
                <a:latin typeface="Times New Roman"/>
                <a:cs typeface="Times New Roman"/>
              </a:rPr>
              <a:t>equation can be </a:t>
            </a:r>
            <a:r>
              <a:rPr sz="682" spc="3" dirty="0">
                <a:latin typeface="Times New Roman"/>
                <a:cs typeface="Times New Roman"/>
              </a:rPr>
              <a:t>solved for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DejaVu Serif"/>
                <a:cs typeface="DejaVu Serif"/>
              </a:rPr>
              <a:t>dy/dx</a:t>
            </a:r>
            <a:r>
              <a:rPr sz="682" spc="-17" dirty="0">
                <a:latin typeface="Times New Roman"/>
                <a:cs typeface="Times New Roman"/>
              </a:rPr>
              <a:t>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884796" y="3000889"/>
            <a:ext cx="1047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68" dirty="0"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891498" y="3132608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4" name="object 54"/>
          <p:cNvSpPr txBox="1"/>
          <p:nvPr/>
        </p:nvSpPr>
        <p:spPr>
          <a:xfrm>
            <a:off x="6179872" y="2969578"/>
            <a:ext cx="10131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baseline="-19444" dirty="0">
                <a:latin typeface="DejaVu Serif"/>
                <a:cs typeface="DejaVu Serif"/>
              </a:rPr>
              <a:t>x</a:t>
            </a: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188531" y="3132608"/>
            <a:ext cx="88322" cy="0"/>
          </a:xfrm>
          <a:custGeom>
            <a:avLst/>
            <a:gdLst/>
            <a:ahLst/>
            <a:cxnLst/>
            <a:rect l="l" t="t" r="r" b="b"/>
            <a:pathLst>
              <a:path w="129539">
                <a:moveTo>
                  <a:pt x="0" y="0"/>
                </a:moveTo>
                <a:lnTo>
                  <a:pt x="12907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6" name="object 56"/>
          <p:cNvSpPr txBox="1"/>
          <p:nvPr/>
        </p:nvSpPr>
        <p:spPr>
          <a:xfrm>
            <a:off x="5882840" y="3059243"/>
            <a:ext cx="436851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36810">
              <a:lnSpc>
                <a:spcPts val="641"/>
              </a:lnSpc>
              <a:spcBef>
                <a:spcPts val="65"/>
              </a:spcBef>
              <a:tabLst>
                <a:tab pos="403936" algn="l"/>
              </a:tabLst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dirty="0">
                <a:latin typeface="DejaVu Sans"/>
                <a:cs typeface="DejaVu Sans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lnSpc>
                <a:spcPts val="641"/>
              </a:lnSpc>
              <a:tabLst>
                <a:tab pos="307390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dirty="0">
                <a:latin typeface="DejaVu Serif"/>
                <a:cs typeface="DejaVu Serif"/>
              </a:rPr>
              <a:t>y</a:t>
            </a:r>
            <a:r>
              <a:rPr sz="716" baseline="23809" dirty="0">
                <a:latin typeface="Times New Roman"/>
                <a:cs typeface="Times New Roman"/>
              </a:rPr>
              <a:t>3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058005" y="3246626"/>
            <a:ext cx="4073236" cy="223920"/>
          </a:xfrm>
          <a:prstGeom prst="rect">
            <a:avLst/>
          </a:prstGeom>
        </p:spPr>
        <p:txBody>
          <a:bodyPr vert="horz" wrap="square" lIns="0" tIns="13855" rIns="0" bIns="0" rtlCol="0">
            <a:spAutoFit/>
          </a:bodyPr>
          <a:lstStyle/>
          <a:p>
            <a:pPr marL="8659">
              <a:spcBef>
                <a:spcPts val="109"/>
              </a:spcBef>
            </a:pPr>
            <a:r>
              <a:rPr sz="682" spc="20" dirty="0">
                <a:latin typeface="Times New Roman"/>
                <a:cs typeface="Times New Roman"/>
              </a:rPr>
              <a:t>This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27" dirty="0">
                <a:latin typeface="Times New Roman"/>
                <a:cs typeface="Times New Roman"/>
              </a:rPr>
              <a:t>a </a:t>
            </a:r>
            <a:r>
              <a:rPr sz="682" dirty="0">
                <a:latin typeface="Times New Roman"/>
                <a:cs typeface="Times New Roman"/>
              </a:rPr>
              <a:t>nice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24" dirty="0">
                <a:latin typeface="Times New Roman"/>
                <a:cs typeface="Times New Roman"/>
              </a:rPr>
              <a:t>short </a:t>
            </a:r>
            <a:r>
              <a:rPr sz="682" spc="3" dirty="0">
                <a:latin typeface="Times New Roman"/>
                <a:cs typeface="Times New Roman"/>
              </a:rPr>
              <a:t>form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derivative, </a:t>
            </a:r>
            <a:r>
              <a:rPr sz="682" spc="-99" dirty="0">
                <a:latin typeface="Times New Roman"/>
                <a:cs typeface="Times New Roman"/>
              </a:rPr>
              <a:t>b</a:t>
            </a:r>
            <a:r>
              <a:rPr sz="1023" spc="-148" baseline="-25000" dirty="0">
                <a:latin typeface="DejaVu Sans"/>
                <a:cs typeface="DejaVu Sans"/>
              </a:rPr>
              <a:t>√</a:t>
            </a:r>
            <a:r>
              <a:rPr sz="682" spc="-99" dirty="0">
                <a:latin typeface="Times New Roman"/>
                <a:cs typeface="Times New Roman"/>
              </a:rPr>
              <a:t>ut</a:t>
            </a:r>
            <a:r>
              <a:rPr sz="682" u="sng" spc="-9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3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 </a:t>
            </a:r>
            <a:r>
              <a:rPr sz="682" u="sng" spc="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</a:t>
            </a:r>
            <a:r>
              <a:rPr sz="682" spc="14" dirty="0">
                <a:latin typeface="Times New Roman"/>
                <a:cs typeface="Times New Roman"/>
              </a:rPr>
              <a:t>tains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0" dirty="0">
                <a:latin typeface="Times New Roman"/>
                <a:cs typeface="Times New Roman"/>
              </a:rPr>
              <a:t>as </a:t>
            </a:r>
            <a:r>
              <a:rPr sz="682" spc="-14" dirty="0">
                <a:latin typeface="Times New Roman"/>
                <a:cs typeface="Times New Roman"/>
              </a:rPr>
              <a:t>well </a:t>
            </a:r>
            <a:r>
              <a:rPr sz="682" spc="10" dirty="0">
                <a:latin typeface="Times New Roman"/>
                <a:cs typeface="Times New Roman"/>
              </a:rPr>
              <a:t>as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. </a:t>
            </a:r>
            <a:r>
              <a:rPr sz="682" spc="-3" dirty="0">
                <a:latin typeface="Times New Roman"/>
                <a:cs typeface="Times New Roman"/>
              </a:rPr>
              <a:t>To </a:t>
            </a:r>
            <a:r>
              <a:rPr sz="682" spc="7" dirty="0">
                <a:latin typeface="Times New Roman"/>
                <a:cs typeface="Times New Roman"/>
              </a:rPr>
              <a:t>express </a:t>
            </a:r>
            <a:r>
              <a:rPr sz="682" spc="-17" dirty="0">
                <a:latin typeface="DejaVu Serif"/>
                <a:cs typeface="DejaVu Serif"/>
              </a:rPr>
              <a:t>dy/dx </a:t>
            </a:r>
            <a:r>
              <a:rPr sz="682" spc="10" dirty="0">
                <a:latin typeface="Times New Roman"/>
                <a:cs typeface="Times New Roman"/>
              </a:rPr>
              <a:t>in </a:t>
            </a:r>
            <a:r>
              <a:rPr sz="682" spc="20" dirty="0">
                <a:latin typeface="Times New Roman"/>
                <a:cs typeface="Times New Roman"/>
              </a:rPr>
              <a:t>terms</a:t>
            </a:r>
            <a:r>
              <a:rPr sz="682" spc="78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  <a:p>
            <a:pPr marL="11689">
              <a:spcBef>
                <a:spcPts val="37"/>
              </a:spcBef>
            </a:pPr>
            <a:r>
              <a:rPr sz="682" dirty="0">
                <a:latin typeface="Times New Roman"/>
                <a:cs typeface="Times New Roman"/>
              </a:rPr>
              <a:t>only,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7" dirty="0">
                <a:latin typeface="Times New Roman"/>
                <a:cs typeface="Times New Roman"/>
              </a:rPr>
              <a:t>remove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20" dirty="0">
                <a:latin typeface="Times New Roman"/>
                <a:cs typeface="Times New Roman"/>
              </a:rPr>
              <a:t>dependency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0" dirty="0">
                <a:latin typeface="Times New Roman"/>
                <a:cs typeface="Times New Roman"/>
              </a:rPr>
              <a:t>use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511" spc="87" baseline="50000" dirty="0">
                <a:latin typeface="Times New Roman"/>
                <a:cs typeface="Times New Roman"/>
              </a:rPr>
              <a:t>4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716" spc="41" baseline="23809" dirty="0">
                <a:latin typeface="Times New Roman"/>
                <a:cs typeface="Times New Roman"/>
              </a:rPr>
              <a:t>4</a:t>
            </a:r>
            <a:r>
              <a:rPr sz="682" spc="27" dirty="0">
                <a:latin typeface="Times New Roman"/>
                <a:cs typeface="Times New Roman"/>
              </a:rPr>
              <a:t>.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result</a:t>
            </a:r>
            <a:r>
              <a:rPr sz="682" spc="15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456985" y="3548878"/>
            <a:ext cx="37234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24" dirty="0">
                <a:latin typeface="DejaVu Sans"/>
                <a:cs typeface="DejaVu Sans"/>
              </a:rPr>
              <a:t>j</a:t>
            </a:r>
            <a:endParaRPr sz="477">
              <a:latin typeface="DejaVu Sans"/>
              <a:cs typeface="DejaVu San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724914" y="3500259"/>
            <a:ext cx="1047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68" dirty="0"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731617" y="3631977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/>
          <p:nvPr/>
        </p:nvSpPr>
        <p:spPr>
          <a:xfrm>
            <a:off x="6028650" y="3631977"/>
            <a:ext cx="88322" cy="0"/>
          </a:xfrm>
          <a:custGeom>
            <a:avLst/>
            <a:gdLst/>
            <a:ahLst/>
            <a:cxnLst/>
            <a:rect l="l" t="t" r="r" b="b"/>
            <a:pathLst>
              <a:path w="129539">
                <a:moveTo>
                  <a:pt x="0" y="0"/>
                </a:moveTo>
                <a:lnTo>
                  <a:pt x="12907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2" name="object 62"/>
          <p:cNvSpPr txBox="1"/>
          <p:nvPr/>
        </p:nvSpPr>
        <p:spPr>
          <a:xfrm>
            <a:off x="5722958" y="3617797"/>
            <a:ext cx="35891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7390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spc="-55" dirty="0">
                <a:latin typeface="DejaVu Serif"/>
                <a:cs typeface="DejaVu Serif"/>
              </a:rPr>
              <a:t>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067338" y="3618757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405464" y="3558621"/>
            <a:ext cx="91266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54590" algn="l"/>
                <a:tab pos="745095" algn="l"/>
              </a:tabLst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44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	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1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019990" y="3468956"/>
            <a:ext cx="56024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67145" algn="l"/>
              </a:tabLst>
            </a:pPr>
            <a:r>
              <a:rPr sz="1023" baseline="-19444" dirty="0">
                <a:latin typeface="DejaVu Serif"/>
                <a:cs typeface="DejaVu Serif"/>
              </a:rPr>
              <a:t>x</a:t>
            </a:r>
            <a:r>
              <a:rPr sz="477" spc="31" dirty="0">
                <a:latin typeface="Times New Roman"/>
                <a:cs typeface="Times New Roman"/>
              </a:rPr>
              <a:t>3	</a:t>
            </a:r>
            <a:r>
              <a:rPr sz="1023" baseline="-19444" dirty="0">
                <a:latin typeface="DejaVu Serif"/>
                <a:cs typeface="DejaVu Serif"/>
              </a:rPr>
              <a:t>x</a:t>
            </a: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6319474" y="3631977"/>
            <a:ext cx="424295" cy="0"/>
          </a:xfrm>
          <a:custGeom>
            <a:avLst/>
            <a:gdLst/>
            <a:ahLst/>
            <a:cxnLst/>
            <a:rect l="l" t="t" r="r" b="b"/>
            <a:pathLst>
              <a:path w="622300">
                <a:moveTo>
                  <a:pt x="0" y="0"/>
                </a:moveTo>
                <a:lnTo>
                  <a:pt x="62199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 txBox="1"/>
          <p:nvPr/>
        </p:nvSpPr>
        <p:spPr>
          <a:xfrm>
            <a:off x="6310814" y="3576545"/>
            <a:ext cx="571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19" dirty="0">
                <a:latin typeface="Arial"/>
                <a:cs typeface="Arial"/>
              </a:rPr>
              <a:t>.</a:t>
            </a:r>
            <a:endParaRPr sz="682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350361" y="3646424"/>
            <a:ext cx="21517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36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548230" y="3558621"/>
            <a:ext cx="238558" cy="13654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64" algn="r">
              <a:lnSpc>
                <a:spcPts val="549"/>
              </a:lnSpc>
              <a:spcBef>
                <a:spcPts val="65"/>
              </a:spcBef>
            </a:pP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R="41995" algn="r">
              <a:lnSpc>
                <a:spcPts val="549"/>
              </a:lnSpc>
            </a:pPr>
            <a:r>
              <a:rPr sz="716" spc="97" baseline="-23809" dirty="0">
                <a:latin typeface="Times New Roman"/>
                <a:cs typeface="Times New Roman"/>
              </a:rPr>
              <a:t>4</a:t>
            </a:r>
            <a:r>
              <a:rPr sz="1023" spc="-168" baseline="11111" dirty="0">
                <a:latin typeface="Arial"/>
                <a:cs typeface="Arial"/>
              </a:rPr>
              <a:t>Σ</a:t>
            </a:r>
            <a:r>
              <a:rPr sz="477" spc="31" dirty="0">
                <a:latin typeface="Times New Roman"/>
                <a:cs typeface="Times New Roman"/>
              </a:rPr>
              <a:t>3</a:t>
            </a:r>
            <a:r>
              <a:rPr sz="477" spc="116" dirty="0">
                <a:latin typeface="DejaVu Serif"/>
                <a:cs typeface="DejaVu Serif"/>
              </a:rPr>
              <a:t>/</a:t>
            </a:r>
            <a:r>
              <a:rPr sz="477" spc="31" dirty="0">
                <a:latin typeface="Times New Roman"/>
                <a:cs typeface="Times New Roman"/>
              </a:rPr>
              <a:t>4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061114" y="3799129"/>
            <a:ext cx="3052763" cy="574913"/>
          </a:xfrm>
          <a:prstGeom prst="rect">
            <a:avLst/>
          </a:prstGeom>
        </p:spPr>
        <p:txBody>
          <a:bodyPr vert="horz" wrap="square" lIns="0" tIns="51955" rIns="0" bIns="0" rtlCol="0">
            <a:spAutoFit/>
          </a:bodyPr>
          <a:lstStyle/>
          <a:p>
            <a:pPr marL="163652">
              <a:spcBef>
                <a:spcPts val="409"/>
              </a:spcBef>
            </a:pPr>
            <a:r>
              <a:rPr sz="682" b="1" spc="-7" dirty="0">
                <a:latin typeface="Georgia"/>
                <a:cs typeface="Georgia"/>
              </a:rPr>
              <a:t>15.4. </a:t>
            </a:r>
            <a:r>
              <a:rPr sz="682" b="1" spc="-10" dirty="0">
                <a:latin typeface="Georgia"/>
                <a:cs typeface="Georgia"/>
              </a:rPr>
              <a:t>Another </a:t>
            </a:r>
            <a:r>
              <a:rPr sz="682" b="1" spc="-20" dirty="0">
                <a:latin typeface="Georgia"/>
                <a:cs typeface="Georgia"/>
              </a:rPr>
              <a:t>example. </a:t>
            </a:r>
            <a:r>
              <a:rPr sz="682" spc="24" dirty="0">
                <a:latin typeface="Times New Roman"/>
                <a:cs typeface="Times New Roman"/>
              </a:rPr>
              <a:t>Let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be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function </a:t>
            </a:r>
            <a:r>
              <a:rPr sz="682" spc="7" dirty="0">
                <a:latin typeface="Times New Roman"/>
                <a:cs typeface="Times New Roman"/>
              </a:rPr>
              <a:t>defined</a:t>
            </a:r>
            <a:r>
              <a:rPr sz="682" spc="37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by</a:t>
            </a:r>
            <a:endParaRPr sz="682">
              <a:latin typeface="Times New Roman"/>
              <a:cs typeface="Times New Roman"/>
            </a:endParaRPr>
          </a:p>
          <a:p>
            <a:pPr marL="1025209">
              <a:spcBef>
                <a:spcPts val="337"/>
              </a:spcBef>
            </a:pP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10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201" dirty="0">
                <a:latin typeface="Times New Roman"/>
                <a:cs typeface="Times New Roman"/>
              </a:rPr>
              <a:t> </a:t>
            </a:r>
            <a:r>
              <a:rPr sz="682" spc="48" dirty="0">
                <a:latin typeface="DejaVu Sans"/>
                <a:cs typeface="DejaVu Sans"/>
              </a:rPr>
              <a:t>⇐⇒</a:t>
            </a:r>
            <a:r>
              <a:rPr sz="682" spc="156" dirty="0">
                <a:latin typeface="DejaVu Sans"/>
                <a:cs typeface="DejaVu Sans"/>
              </a:rPr>
              <a:t> </a:t>
            </a:r>
            <a:r>
              <a:rPr sz="682" spc="-27" dirty="0">
                <a:latin typeface="Times New Roman"/>
                <a:cs typeface="Times New Roman"/>
              </a:rPr>
              <a:t>2</a:t>
            </a:r>
            <a:r>
              <a:rPr sz="682" spc="-27" dirty="0">
                <a:latin typeface="DejaVu Serif"/>
                <a:cs typeface="DejaVu Serif"/>
              </a:rPr>
              <a:t>y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x,</a:t>
            </a:r>
            <a:r>
              <a:rPr sz="682" spc="119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i.e.</a:t>
            </a:r>
            <a:r>
              <a:rPr sz="682" spc="126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Times New Roman"/>
                <a:cs typeface="Times New Roman"/>
              </a:rPr>
              <a:t>2</a:t>
            </a:r>
            <a:r>
              <a:rPr sz="682" spc="-27" dirty="0">
                <a:latin typeface="DejaVu Serif"/>
                <a:cs typeface="DejaVu Serif"/>
              </a:rPr>
              <a:t>y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3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0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spcBef>
                <a:spcPts val="341"/>
              </a:spcBef>
            </a:pPr>
            <a:r>
              <a:rPr sz="682" spc="14" dirty="0">
                <a:latin typeface="Times New Roman"/>
                <a:cs typeface="Times New Roman"/>
              </a:rPr>
              <a:t>For </a:t>
            </a:r>
            <a:r>
              <a:rPr sz="682" spc="20" dirty="0">
                <a:latin typeface="Times New Roman"/>
                <a:cs typeface="Times New Roman"/>
              </a:rPr>
              <a:t>instance, </a:t>
            </a:r>
            <a:r>
              <a:rPr sz="682" spc="-14" dirty="0">
                <a:latin typeface="Times New Roman"/>
                <a:cs typeface="Times New Roman"/>
              </a:rPr>
              <a:t>if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4" dirty="0">
                <a:latin typeface="Times New Roman"/>
                <a:cs typeface="Times New Roman"/>
              </a:rPr>
              <a:t>2</a:t>
            </a:r>
            <a:r>
              <a:rPr sz="682" spc="-34" dirty="0">
                <a:latin typeface="DejaVu Serif"/>
                <a:cs typeface="DejaVu Serif"/>
              </a:rPr>
              <a:t>π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10" dirty="0">
                <a:latin typeface="DejaVu Serif"/>
                <a:cs typeface="DejaVu Serif"/>
              </a:rPr>
              <a:t>π</a:t>
            </a:r>
            <a:r>
              <a:rPr sz="682" spc="-10" dirty="0">
                <a:latin typeface="Times New Roman"/>
                <a:cs typeface="Times New Roman"/>
              </a:rPr>
              <a:t>, </a:t>
            </a:r>
            <a:r>
              <a:rPr sz="682" spc="7" dirty="0">
                <a:latin typeface="Times New Roman"/>
                <a:cs typeface="Times New Roman"/>
              </a:rPr>
              <a:t>i.e.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(2</a:t>
            </a:r>
            <a:r>
              <a:rPr sz="682" spc="7" dirty="0">
                <a:latin typeface="DejaVu Serif"/>
                <a:cs typeface="DejaVu Serif"/>
              </a:rPr>
              <a:t>π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89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DejaVu Serif"/>
                <a:cs typeface="DejaVu Serif"/>
              </a:rPr>
              <a:t>π</a:t>
            </a:r>
            <a:r>
              <a:rPr sz="682" spc="-10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163652">
              <a:spcBef>
                <a:spcPts val="242"/>
              </a:spcBef>
            </a:pPr>
            <a:r>
              <a:rPr sz="682" spc="7" dirty="0">
                <a:latin typeface="Times New Roman"/>
                <a:cs typeface="Times New Roman"/>
              </a:rPr>
              <a:t>To find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7" dirty="0">
                <a:latin typeface="DejaVu Serif"/>
                <a:cs typeface="DejaVu Serif"/>
              </a:rPr>
              <a:t>dy/dx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4" dirty="0">
                <a:latin typeface="Times New Roman"/>
                <a:cs typeface="Times New Roman"/>
              </a:rPr>
              <a:t>differentiate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defining</a:t>
            </a:r>
            <a:r>
              <a:rPr sz="682" spc="37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equation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539996" y="4409957"/>
            <a:ext cx="126162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165483" algn="l"/>
              </a:tabLst>
            </a:pP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682" u="sng" spc="1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(2</a:t>
            </a:r>
            <a:r>
              <a:rPr sz="682" u="sng" spc="-5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y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spc="14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+</a:t>
            </a:r>
            <a:r>
              <a:rPr sz="682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</a:t>
            </a:r>
            <a:r>
              <a:rPr sz="682" u="sng" spc="3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682" u="sng" spc="-5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5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y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82" u="sng" spc="-44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82" u="sng" spc="3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682" dirty="0">
                <a:latin typeface="Times New Roman"/>
                <a:cs typeface="Times New Roman"/>
              </a:rPr>
              <a:t> </a:t>
            </a:r>
            <a:r>
              <a:rPr sz="682" spc="-72" dirty="0">
                <a:latin typeface="Times New Roman"/>
                <a:cs typeface="Times New Roman"/>
              </a:rPr>
              <a:t> </a:t>
            </a:r>
            <a:r>
              <a:rPr sz="1023" spc="215" baseline="-36111" dirty="0">
                <a:latin typeface="Times New Roman"/>
                <a:cs typeface="Times New Roman"/>
              </a:rPr>
              <a:t>=</a:t>
            </a:r>
            <a:r>
              <a:rPr sz="1023" baseline="-36111" dirty="0">
                <a:latin typeface="Times New Roman"/>
                <a:cs typeface="Times New Roman"/>
              </a:rPr>
              <a:t> </a:t>
            </a:r>
            <a:r>
              <a:rPr sz="1023" spc="-71" baseline="-36111" dirty="0">
                <a:latin typeface="Times New Roman"/>
                <a:cs typeface="Times New Roman"/>
              </a:rPr>
              <a:t> </a:t>
            </a: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0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806081" y="4527487"/>
            <a:ext cx="100055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04379" algn="l"/>
                <a:tab pos="897491" algn="l"/>
              </a:tabLst>
            </a:pPr>
            <a:r>
              <a:rPr sz="682" spc="-41" dirty="0">
                <a:latin typeface="DejaVu Serif"/>
                <a:cs typeface="DejaVu Serif"/>
              </a:rPr>
              <a:t>dx	dx	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092562" y="4409957"/>
            <a:ext cx="32991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26862" algn="l"/>
              </a:tabLst>
            </a:pP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</a:t>
            </a:r>
            <a:r>
              <a:rPr sz="682" spc="-68" dirty="0">
                <a:latin typeface="DejaVu Serif"/>
                <a:cs typeface="DejaVu Serif"/>
              </a:rPr>
              <a:t>	</a:t>
            </a:r>
            <a:r>
              <a:rPr sz="682" u="sng" spc="-4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090606" y="4527487"/>
            <a:ext cx="3320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28594" algn="l"/>
              </a:tabLst>
            </a:pPr>
            <a:r>
              <a:rPr sz="682" spc="-41" dirty="0">
                <a:latin typeface="DejaVu Serif"/>
                <a:cs typeface="DejaVu Serif"/>
              </a:rPr>
              <a:t>dx	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454586" y="4468319"/>
            <a:ext cx="124301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72331" algn="l"/>
                <a:tab pos="768041" algn="l"/>
                <a:tab pos="993171" algn="l"/>
              </a:tabLst>
            </a:pPr>
            <a:r>
              <a:rPr sz="682" spc="65" dirty="0">
                <a:latin typeface="Times New Roman"/>
                <a:cs typeface="Times New Roman"/>
              </a:rPr>
              <a:t>=</a:t>
            </a:r>
            <a:r>
              <a:rPr sz="682" spc="65" dirty="0">
                <a:latin typeface="DejaVu Sans"/>
                <a:cs typeface="DejaVu Sans"/>
              </a:rPr>
              <a:t>⇒</a:t>
            </a:r>
            <a:r>
              <a:rPr sz="682" spc="160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	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	</a:t>
            </a:r>
            <a:r>
              <a:rPr sz="682" spc="-44" dirty="0">
                <a:latin typeface="DejaVu Sans"/>
                <a:cs typeface="DejaVu Sans"/>
              </a:rPr>
              <a:t>−	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" dirty="0">
                <a:latin typeface="Times New Roman"/>
                <a:cs typeface="Times New Roman"/>
              </a:rPr>
              <a:t>0</a:t>
            </a:r>
            <a:r>
              <a:rPr sz="682" spc="27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211750" y="4409957"/>
            <a:ext cx="1047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209793" y="4527487"/>
            <a:ext cx="1117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674306" y="4468319"/>
            <a:ext cx="9880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667597" algn="l"/>
              </a:tabLst>
            </a:pPr>
            <a:r>
              <a:rPr sz="682" spc="106" dirty="0">
                <a:latin typeface="DejaVu Sans"/>
                <a:cs typeface="DejaVu Sans"/>
              </a:rPr>
              <a:t>⇒ </a:t>
            </a:r>
            <a:r>
              <a:rPr sz="682" spc="17" dirty="0">
                <a:latin typeface="Times New Roman"/>
                <a:cs typeface="Times New Roman"/>
              </a:rPr>
              <a:t>(2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DejaVu Serif"/>
                <a:cs typeface="DejaVu Serif"/>
              </a:rPr>
              <a:t>y</a:t>
            </a:r>
            <a:r>
              <a:rPr sz="682" spc="3" dirty="0">
                <a:latin typeface="Times New Roman"/>
                <a:cs typeface="Times New Roman"/>
              </a:rPr>
              <a:t>)	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41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0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428761" y="4715734"/>
            <a:ext cx="92652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7" dirty="0">
                <a:latin typeface="DejaVu Serif"/>
                <a:cs typeface="DejaVu Serif"/>
              </a:rPr>
              <a:t>dx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061114" y="4660100"/>
            <a:ext cx="94470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Solve </a:t>
            </a:r>
            <a:r>
              <a:rPr sz="682" spc="3" dirty="0">
                <a:latin typeface="Times New Roman"/>
                <a:cs typeface="Times New Roman"/>
              </a:rPr>
              <a:t>for </a:t>
            </a:r>
            <a:r>
              <a:rPr sz="716" u="sng" spc="-15" baseline="3571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</a:t>
            </a:r>
            <a:r>
              <a:rPr sz="716" spc="-15" baseline="35714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0" dirty="0">
                <a:latin typeface="Times New Roman"/>
                <a:cs typeface="Times New Roman"/>
              </a:rPr>
              <a:t>you</a:t>
            </a:r>
            <a:r>
              <a:rPr sz="682" spc="-65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458465" y="4819766"/>
            <a:ext cx="30047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6" dirty="0">
                <a:latin typeface="DejaVu Serif"/>
                <a:cs typeface="DejaVu Serif"/>
              </a:rPr>
              <a:t> </a:t>
            </a:r>
            <a:r>
              <a:rPr sz="716" spc="46" baseline="31746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</a:t>
            </a:r>
            <a:r>
              <a:rPr sz="682" spc="-14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5784619" y="4893122"/>
            <a:ext cx="323850" cy="0"/>
          </a:xfrm>
          <a:custGeom>
            <a:avLst/>
            <a:gdLst/>
            <a:ahLst/>
            <a:cxnLst/>
            <a:rect l="l" t="t" r="r" b="b"/>
            <a:pathLst>
              <a:path w="474979">
                <a:moveTo>
                  <a:pt x="0" y="0"/>
                </a:moveTo>
                <a:lnTo>
                  <a:pt x="47496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3" name="object 83"/>
          <p:cNvSpPr txBox="1"/>
          <p:nvPr/>
        </p:nvSpPr>
        <p:spPr>
          <a:xfrm>
            <a:off x="5916315" y="4761403"/>
            <a:ext cx="58145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29056" algn="l"/>
              </a:tabLst>
            </a:pPr>
            <a:r>
              <a:rPr sz="682" spc="-3" dirty="0">
                <a:latin typeface="Times New Roman"/>
                <a:cs typeface="Times New Roman"/>
              </a:rPr>
              <a:t>1	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6244192" y="4893122"/>
            <a:ext cx="446376" cy="0"/>
          </a:xfrm>
          <a:custGeom>
            <a:avLst/>
            <a:gdLst/>
            <a:ahLst/>
            <a:cxnLst/>
            <a:rect l="l" t="t" r="r" b="b"/>
            <a:pathLst>
              <a:path w="654685">
                <a:moveTo>
                  <a:pt x="0" y="0"/>
                </a:moveTo>
                <a:lnTo>
                  <a:pt x="65468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5" name="object 85"/>
          <p:cNvSpPr txBox="1"/>
          <p:nvPr/>
        </p:nvSpPr>
        <p:spPr>
          <a:xfrm>
            <a:off x="5775960" y="4878941"/>
            <a:ext cx="92349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68011" algn="l"/>
              </a:tabLst>
            </a:pPr>
            <a:r>
              <a:rPr sz="682" spc="-3" dirty="0">
                <a:latin typeface="Times New Roman"/>
                <a:cs typeface="Times New Roman"/>
              </a:rPr>
              <a:t>2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	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72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0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134117" y="4819766"/>
            <a:ext cx="59964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66722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061114" y="4999433"/>
            <a:ext cx="304237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If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were </a:t>
            </a:r>
            <a:r>
              <a:rPr sz="682" spc="14" dirty="0">
                <a:latin typeface="Times New Roman"/>
                <a:cs typeface="Times New Roman"/>
              </a:rPr>
              <a:t>asked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7" dirty="0">
                <a:latin typeface="Times New Roman"/>
                <a:cs typeface="Times New Roman"/>
              </a:rPr>
              <a:t>find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25" baseline="27777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(2</a:t>
            </a:r>
            <a:r>
              <a:rPr sz="682" spc="17" dirty="0">
                <a:latin typeface="DejaVu Serif"/>
                <a:cs typeface="DejaVu Serif"/>
              </a:rPr>
              <a:t>π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31" dirty="0">
                <a:latin typeface="Times New Roman"/>
                <a:cs typeface="Times New Roman"/>
              </a:rPr>
              <a:t>then, </a:t>
            </a:r>
            <a:r>
              <a:rPr sz="682" spc="7" dirty="0">
                <a:latin typeface="Times New Roman"/>
                <a:cs typeface="Times New Roman"/>
              </a:rPr>
              <a:t>since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7" dirty="0">
                <a:latin typeface="Times New Roman"/>
                <a:cs typeface="Times New Roman"/>
              </a:rPr>
              <a:t>know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(2</a:t>
            </a:r>
            <a:r>
              <a:rPr sz="682" spc="7" dirty="0">
                <a:latin typeface="DejaVu Serif"/>
                <a:cs typeface="DejaVu Serif"/>
              </a:rPr>
              <a:t>π</a:t>
            </a:r>
            <a:r>
              <a:rPr sz="682" spc="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10" dirty="0">
                <a:latin typeface="DejaVu Serif"/>
                <a:cs typeface="DejaVu Serif"/>
              </a:rPr>
              <a:t>π</a:t>
            </a:r>
            <a:r>
              <a:rPr sz="682" spc="-10" dirty="0">
                <a:latin typeface="Times New Roman"/>
                <a:cs typeface="Times New Roman"/>
              </a:rPr>
              <a:t>,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14" dirty="0">
                <a:latin typeface="Times New Roman"/>
                <a:cs typeface="Times New Roman"/>
              </a:rPr>
              <a:t>could</a:t>
            </a:r>
            <a:r>
              <a:rPr sz="682" spc="136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answer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480225" y="5187145"/>
            <a:ext cx="34679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91" dirty="0">
                <a:latin typeface="DejaVu Serif"/>
                <a:cs typeface="DejaVu Serif"/>
              </a:rPr>
              <a:t> </a:t>
            </a:r>
            <a:r>
              <a:rPr sz="716" spc="25" baseline="31746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(2</a:t>
            </a:r>
            <a:r>
              <a:rPr sz="682" spc="17" dirty="0">
                <a:latin typeface="DejaVu Serif"/>
                <a:cs typeface="DejaVu Serif"/>
              </a:rPr>
              <a:t>π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5852489" y="5260510"/>
            <a:ext cx="330777" cy="0"/>
          </a:xfrm>
          <a:custGeom>
            <a:avLst/>
            <a:gdLst/>
            <a:ahLst/>
            <a:cxnLst/>
            <a:rect l="l" t="t" r="r" b="b"/>
            <a:pathLst>
              <a:path w="485139">
                <a:moveTo>
                  <a:pt x="0" y="0"/>
                </a:moveTo>
                <a:lnTo>
                  <a:pt x="4850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0" name="object 90"/>
          <p:cNvSpPr txBox="1"/>
          <p:nvPr/>
        </p:nvSpPr>
        <p:spPr>
          <a:xfrm>
            <a:off x="5987623" y="5128783"/>
            <a:ext cx="45763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05235" algn="l"/>
              </a:tabLst>
            </a:pPr>
            <a:r>
              <a:rPr sz="682" spc="-3" dirty="0">
                <a:latin typeface="Times New Roman"/>
                <a:cs typeface="Times New Roman"/>
              </a:rPr>
              <a:t>1	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318937" y="5260510"/>
            <a:ext cx="191799" cy="0"/>
          </a:xfrm>
          <a:custGeom>
            <a:avLst/>
            <a:gdLst/>
            <a:ahLst/>
            <a:cxnLst/>
            <a:rect l="l" t="t" r="r" b="b"/>
            <a:pathLst>
              <a:path w="281304">
                <a:moveTo>
                  <a:pt x="0" y="0"/>
                </a:moveTo>
                <a:lnTo>
                  <a:pt x="28116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 txBox="1"/>
          <p:nvPr/>
        </p:nvSpPr>
        <p:spPr>
          <a:xfrm>
            <a:off x="5843830" y="5246321"/>
            <a:ext cx="67584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74938" algn="l"/>
              </a:tabLst>
            </a:pPr>
            <a:r>
              <a:rPr sz="682" spc="-3" dirty="0">
                <a:latin typeface="Times New Roman"/>
                <a:cs typeface="Times New Roman"/>
              </a:rPr>
              <a:t>2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61" dirty="0">
                <a:latin typeface="DejaVu Serif"/>
                <a:cs typeface="DejaVu Serif"/>
              </a:rPr>
              <a:t>π	</a:t>
            </a:r>
            <a:r>
              <a:rPr sz="682" spc="-3" dirty="0">
                <a:latin typeface="Times New Roman"/>
                <a:cs typeface="Times New Roman"/>
              </a:rPr>
              <a:t>2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36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208862" y="5187145"/>
            <a:ext cx="50309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35963" algn="l"/>
              </a:tabLst>
            </a:pPr>
            <a:r>
              <a:rPr sz="682" spc="143" dirty="0">
                <a:latin typeface="Times New Roman"/>
                <a:cs typeface="Times New Roman"/>
              </a:rPr>
              <a:t>=	=</a:t>
            </a:r>
            <a:r>
              <a:rPr sz="682" spc="-34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1</a:t>
            </a:r>
            <a:r>
              <a:rPr sz="682" spc="-17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061114" y="5370553"/>
            <a:ext cx="230591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If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" dirty="0">
                <a:latin typeface="Times New Roman"/>
                <a:cs typeface="Times New Roman"/>
              </a:rPr>
              <a:t>were </a:t>
            </a:r>
            <a:r>
              <a:rPr sz="682" spc="14" dirty="0">
                <a:latin typeface="Times New Roman"/>
                <a:cs typeface="Times New Roman"/>
              </a:rPr>
              <a:t>asked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716" spc="46" baseline="27777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π/</a:t>
            </a:r>
            <a:r>
              <a:rPr sz="682" spc="31" dirty="0">
                <a:latin typeface="Times New Roman"/>
                <a:cs typeface="Times New Roman"/>
              </a:rPr>
              <a:t>2),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10" dirty="0">
                <a:latin typeface="Times New Roman"/>
                <a:cs typeface="Times New Roman"/>
              </a:rPr>
              <a:t>all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7" dirty="0">
                <a:latin typeface="Times New Roman"/>
                <a:cs typeface="Times New Roman"/>
              </a:rPr>
              <a:t>would </a:t>
            </a:r>
            <a:r>
              <a:rPr sz="682" spc="24" dirty="0">
                <a:latin typeface="Times New Roman"/>
                <a:cs typeface="Times New Roman"/>
              </a:rPr>
              <a:t>be </a:t>
            </a:r>
            <a:r>
              <a:rPr sz="682" spc="17" dirty="0">
                <a:latin typeface="Times New Roman"/>
                <a:cs typeface="Times New Roman"/>
              </a:rPr>
              <a:t>able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10" dirty="0">
                <a:latin typeface="Times New Roman"/>
                <a:cs typeface="Times New Roman"/>
              </a:rPr>
              <a:t>say</a:t>
            </a:r>
            <a:r>
              <a:rPr sz="682" spc="2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is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5599011" y="5558265"/>
            <a:ext cx="38965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98" dirty="0">
                <a:latin typeface="DejaVu Serif"/>
                <a:cs typeface="DejaVu Serif"/>
              </a:rPr>
              <a:t> </a:t>
            </a:r>
            <a:r>
              <a:rPr sz="716" spc="46" baseline="31746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π/</a:t>
            </a:r>
            <a:r>
              <a:rPr sz="682" spc="31" dirty="0">
                <a:latin typeface="Times New Roman"/>
                <a:cs typeface="Times New Roman"/>
              </a:rPr>
              <a:t>2)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251984" y="5499911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6014405" y="5631630"/>
            <a:ext cx="535998" cy="0"/>
          </a:xfrm>
          <a:custGeom>
            <a:avLst/>
            <a:gdLst/>
            <a:ahLst/>
            <a:cxnLst/>
            <a:rect l="l" t="t" r="r" b="b"/>
            <a:pathLst>
              <a:path w="786129">
                <a:moveTo>
                  <a:pt x="0" y="0"/>
                </a:moveTo>
                <a:lnTo>
                  <a:pt x="7855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8" name="object 98"/>
          <p:cNvSpPr txBox="1"/>
          <p:nvPr/>
        </p:nvSpPr>
        <p:spPr>
          <a:xfrm>
            <a:off x="6005746" y="5617441"/>
            <a:ext cx="55288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68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3" dirty="0">
                <a:latin typeface="DejaVu Serif"/>
                <a:cs typeface="DejaVu Serif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(</a:t>
            </a:r>
            <a:r>
              <a:rPr sz="682" spc="27" dirty="0">
                <a:latin typeface="DejaVu Serif"/>
                <a:cs typeface="DejaVu Serif"/>
              </a:rPr>
              <a:t>π/</a:t>
            </a:r>
            <a:r>
              <a:rPr sz="682" spc="27" dirty="0">
                <a:latin typeface="Times New Roman"/>
                <a:cs typeface="Times New Roman"/>
              </a:rPr>
              <a:t>2)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551702" y="5558265"/>
            <a:ext cx="415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058005" y="5755900"/>
            <a:ext cx="299388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To </a:t>
            </a:r>
            <a:r>
              <a:rPr sz="682" spc="10" dirty="0">
                <a:latin typeface="Times New Roman"/>
                <a:cs typeface="Times New Roman"/>
              </a:rPr>
              <a:t>say </a:t>
            </a:r>
            <a:r>
              <a:rPr sz="682" spc="17" dirty="0">
                <a:latin typeface="Times New Roman"/>
                <a:cs typeface="Times New Roman"/>
              </a:rPr>
              <a:t>more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7" dirty="0">
                <a:latin typeface="Times New Roman"/>
                <a:cs typeface="Times New Roman"/>
              </a:rPr>
              <a:t>would </a:t>
            </a:r>
            <a:r>
              <a:rPr sz="682" spc="14" dirty="0">
                <a:latin typeface="Times New Roman"/>
                <a:cs typeface="Times New Roman"/>
              </a:rPr>
              <a:t>first </a:t>
            </a:r>
            <a:r>
              <a:rPr sz="682" spc="10" dirty="0">
                <a:latin typeface="Times New Roman"/>
                <a:cs typeface="Times New Roman"/>
              </a:rPr>
              <a:t>have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7" dirty="0">
                <a:latin typeface="Times New Roman"/>
                <a:cs typeface="Times New Roman"/>
              </a:rPr>
              <a:t>find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π/</a:t>
            </a:r>
            <a:r>
              <a:rPr sz="682" spc="24" dirty="0">
                <a:latin typeface="Times New Roman"/>
                <a:cs typeface="Times New Roman"/>
              </a:rPr>
              <a:t>2), </a:t>
            </a:r>
            <a:r>
              <a:rPr sz="682" spc="7" dirty="0">
                <a:latin typeface="Times New Roman"/>
                <a:cs typeface="Times New Roman"/>
              </a:rPr>
              <a:t>which </a:t>
            </a:r>
            <a:r>
              <a:rPr sz="682" spc="10" dirty="0">
                <a:latin typeface="Times New Roman"/>
                <a:cs typeface="Times New Roman"/>
              </a:rPr>
              <a:t>one does </a:t>
            </a:r>
            <a:r>
              <a:rPr sz="682" spc="14" dirty="0">
                <a:latin typeface="Times New Roman"/>
                <a:cs typeface="Times New Roman"/>
              </a:rPr>
              <a:t>by</a:t>
            </a:r>
            <a:r>
              <a:rPr sz="682" spc="31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solving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286560" y="5866806"/>
            <a:ext cx="666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61" dirty="0">
                <a:latin typeface="DejaVu Serif"/>
                <a:cs typeface="DejaVu Serif"/>
              </a:rPr>
              <a:t>π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6295219" y="5998524"/>
            <a:ext cx="52388" cy="0"/>
          </a:xfrm>
          <a:custGeom>
            <a:avLst/>
            <a:gdLst/>
            <a:ahLst/>
            <a:cxnLst/>
            <a:rect l="l" t="t" r="r" b="b"/>
            <a:pathLst>
              <a:path w="76835">
                <a:moveTo>
                  <a:pt x="0" y="0"/>
                </a:moveTo>
                <a:lnTo>
                  <a:pt x="7665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03" name="object 103"/>
          <p:cNvSpPr txBox="1"/>
          <p:nvPr/>
        </p:nvSpPr>
        <p:spPr>
          <a:xfrm>
            <a:off x="5801539" y="5925159"/>
            <a:ext cx="58925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55899" algn="l"/>
              </a:tabLst>
            </a:pP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6291123" y="6005902"/>
            <a:ext cx="60614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59">
              <a:lnSpc>
                <a:spcPts val="712"/>
              </a:lnSpc>
            </a:pPr>
            <a:r>
              <a:rPr sz="682" spc="-3" dirty="0">
                <a:latin typeface="Times New Roman"/>
                <a:cs typeface="Times New Roman"/>
              </a:rPr>
              <a:t>2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2</a:t>
            </a:fld>
            <a:endParaRPr spc="31" dirty="0"/>
          </a:p>
        </p:txBody>
      </p:sp>
    </p:spTree>
    <p:extLst>
      <p:ext uri="{BB962C8B-B14F-4D97-AF65-F5344CB8AC3E}">
        <p14:creationId xmlns:p14="http://schemas.microsoft.com/office/powerpoint/2010/main" val="210799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397" y="614799"/>
            <a:ext cx="253538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b="1" dirty="0">
                <a:latin typeface="Georgia"/>
                <a:cs typeface="Georgia"/>
              </a:rPr>
              <a:t>15.5. </a:t>
            </a:r>
            <a:r>
              <a:rPr sz="682" b="1" spc="-17" dirty="0">
                <a:latin typeface="Georgia"/>
                <a:cs typeface="Georgia"/>
              </a:rPr>
              <a:t>Derivatives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7" dirty="0">
                <a:latin typeface="Georgia"/>
                <a:cs typeface="Georgia"/>
              </a:rPr>
              <a:t>Arc </a:t>
            </a:r>
            <a:r>
              <a:rPr sz="682" b="1" spc="-27" dirty="0">
                <a:latin typeface="Georgia"/>
                <a:cs typeface="Georgia"/>
              </a:rPr>
              <a:t>Sine </a:t>
            </a:r>
            <a:r>
              <a:rPr sz="682" b="1" spc="-31" dirty="0">
                <a:latin typeface="Georgia"/>
                <a:cs typeface="Georgia"/>
              </a:rPr>
              <a:t>and </a:t>
            </a:r>
            <a:r>
              <a:rPr sz="682" b="1" spc="7" dirty="0">
                <a:latin typeface="Georgia"/>
                <a:cs typeface="Georgia"/>
              </a:rPr>
              <a:t>Arc </a:t>
            </a:r>
            <a:r>
              <a:rPr sz="682" b="1" spc="-17" dirty="0">
                <a:latin typeface="Georgia"/>
                <a:cs typeface="Georgia"/>
              </a:rPr>
              <a:t>Tangent. </a:t>
            </a:r>
            <a:r>
              <a:rPr sz="682" spc="10" dirty="0">
                <a:latin typeface="Times New Roman"/>
                <a:cs typeface="Times New Roman"/>
              </a:rPr>
              <a:t>Recall</a:t>
            </a:r>
            <a:r>
              <a:rPr sz="682" spc="170" dirty="0">
                <a:latin typeface="Times New Roman"/>
                <a:cs typeface="Times New Roman"/>
              </a:rPr>
              <a:t>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50394" y="746459"/>
            <a:ext cx="5801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π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54455" y="810181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9042" y="746459"/>
            <a:ext cx="5801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π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93103" y="810181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1114" y="894305"/>
            <a:ext cx="15629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and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90120" y="754548"/>
            <a:ext cx="1793298" cy="3651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7275">
              <a:spcBef>
                <a:spcPts val="65"/>
              </a:spcBef>
              <a:tabLst>
                <a:tab pos="1445597" algn="l"/>
                <a:tab pos="1760346" algn="l"/>
              </a:tabLst>
            </a:pP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arcsin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58" dirty="0">
                <a:latin typeface="DejaVu Serif"/>
                <a:cs typeface="DejaVu Serif"/>
              </a:rPr>
              <a:t> </a:t>
            </a:r>
            <a:r>
              <a:rPr sz="682" spc="-10" dirty="0">
                <a:latin typeface="DejaVu Sans"/>
                <a:cs typeface="DejaVu Sans"/>
              </a:rPr>
              <a:t>⇐</a:t>
            </a:r>
            <a:r>
              <a:rPr sz="682" spc="106" dirty="0">
                <a:latin typeface="DejaVu Sans"/>
                <a:cs typeface="DejaVu Sans"/>
              </a:rPr>
              <a:t>⇒</a:t>
            </a:r>
            <a:r>
              <a:rPr sz="682" dirty="0">
                <a:latin typeface="DejaVu Sans"/>
                <a:cs typeface="DejaVu Sans"/>
              </a:rPr>
              <a:t> </a:t>
            </a:r>
            <a:r>
              <a:rPr sz="682" spc="-58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34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dirty="0">
                <a:latin typeface="DejaVu Sans"/>
                <a:cs typeface="DejaVu Sans"/>
              </a:rPr>
              <a:t>	</a:t>
            </a:r>
            <a:r>
              <a:rPr sz="682" spc="-44" dirty="0">
                <a:latin typeface="DejaVu Sans"/>
                <a:cs typeface="DejaVu Sans"/>
              </a:rPr>
              <a:t>≤</a:t>
            </a:r>
            <a:r>
              <a:rPr sz="682" spc="-31" dirty="0">
                <a:latin typeface="DejaVu Sans"/>
                <a:cs typeface="DejaVu Sans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≤</a:t>
            </a:r>
            <a:r>
              <a:rPr sz="682" dirty="0">
                <a:latin typeface="DejaVu Sans"/>
                <a:cs typeface="DejaVu Sans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</a:pPr>
            <a:endParaRPr sz="955">
              <a:latin typeface="Times New Roman"/>
              <a:cs typeface="Times New Roman"/>
            </a:endParaRPr>
          </a:p>
          <a:p>
            <a:pPr marL="8659"/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34" dirty="0">
                <a:latin typeface="Times New Roman"/>
                <a:cs typeface="Times New Roman"/>
              </a:rPr>
              <a:t>arctan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4" dirty="0">
                <a:latin typeface="DejaVu Serif"/>
                <a:cs typeface="DejaVu Serif"/>
              </a:rPr>
              <a:t> </a:t>
            </a:r>
            <a:r>
              <a:rPr sz="682" spc="48" dirty="0">
                <a:latin typeface="DejaVu Sans"/>
                <a:cs typeface="DejaVu Sans"/>
              </a:rPr>
              <a:t>⇐⇒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69089" y="989736"/>
            <a:ext cx="5801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π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73150" y="1053450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07737" y="989736"/>
            <a:ext cx="5801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π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11799" y="1053450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08097" y="997825"/>
            <a:ext cx="10940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46394" algn="l"/>
                <a:tab pos="1060710" algn="l"/>
              </a:tabLst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48" dirty="0">
                <a:latin typeface="Times New Roman"/>
                <a:cs typeface="Times New Roman"/>
              </a:rPr>
              <a:t>tan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34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dirty="0">
                <a:latin typeface="DejaVu Sans"/>
                <a:cs typeface="DejaVu Sans"/>
              </a:rPr>
              <a:t>	</a:t>
            </a:r>
            <a:r>
              <a:rPr sz="682" spc="-44" dirty="0">
                <a:latin typeface="DejaVu Serif"/>
                <a:cs typeface="DejaVu Serif"/>
              </a:rPr>
              <a:t>&lt;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erif"/>
                <a:cs typeface="DejaVu Serif"/>
              </a:rPr>
              <a:t>&lt;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16397" y="1178981"/>
            <a:ext cx="68666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b="1" spc="-7" dirty="0">
                <a:latin typeface="Georgia"/>
                <a:cs typeface="Georgia"/>
              </a:rPr>
              <a:t>15.6.</a:t>
            </a:r>
            <a:r>
              <a:rPr sz="682" b="1" spc="17" dirty="0">
                <a:latin typeface="Georgia"/>
                <a:cs typeface="Georgia"/>
              </a:rPr>
              <a:t> </a:t>
            </a:r>
            <a:r>
              <a:rPr sz="682" b="1" spc="-20" dirty="0">
                <a:latin typeface="Georgia"/>
                <a:cs typeface="Georgia"/>
              </a:rPr>
              <a:t>Theorem.</a:t>
            </a:r>
            <a:endParaRPr sz="682"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93171" y="1283748"/>
            <a:ext cx="36151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5" dirty="0">
                <a:latin typeface="DejaVu Serif"/>
                <a:cs typeface="DejaVu Serif"/>
              </a:rPr>
              <a:t>d </a:t>
            </a:r>
            <a:r>
              <a:rPr sz="682" spc="17" dirty="0">
                <a:latin typeface="Times New Roman"/>
                <a:cs typeface="Times New Roman"/>
              </a:rPr>
              <a:t>arcsin</a:t>
            </a:r>
            <a:r>
              <a:rPr sz="682" spc="-119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701830" y="1415467"/>
            <a:ext cx="344199" cy="0"/>
          </a:xfrm>
          <a:custGeom>
            <a:avLst/>
            <a:gdLst/>
            <a:ahLst/>
            <a:cxnLst/>
            <a:rect l="l" t="t" r="r" b="b"/>
            <a:pathLst>
              <a:path w="504825">
                <a:moveTo>
                  <a:pt x="0" y="0"/>
                </a:moveTo>
                <a:lnTo>
                  <a:pt x="50473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 txBox="1"/>
          <p:nvPr/>
        </p:nvSpPr>
        <p:spPr>
          <a:xfrm>
            <a:off x="5818138" y="1401286"/>
            <a:ext cx="1117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05705" y="1283748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181699" y="1415467"/>
            <a:ext cx="308697" cy="0"/>
          </a:xfrm>
          <a:custGeom>
            <a:avLst/>
            <a:gdLst/>
            <a:ahLst/>
            <a:cxnLst/>
            <a:rect l="l" t="t" r="r" b="b"/>
            <a:pathLst>
              <a:path w="452754">
                <a:moveTo>
                  <a:pt x="0" y="0"/>
                </a:moveTo>
                <a:lnTo>
                  <a:pt x="45241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0" name="object 20"/>
          <p:cNvSpPr/>
          <p:nvPr/>
        </p:nvSpPr>
        <p:spPr>
          <a:xfrm>
            <a:off x="6253587" y="1432724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5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1" name="object 21"/>
          <p:cNvSpPr txBox="1"/>
          <p:nvPr/>
        </p:nvSpPr>
        <p:spPr>
          <a:xfrm>
            <a:off x="6071633" y="1411409"/>
            <a:ext cx="42299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215" baseline="44444" dirty="0">
                <a:latin typeface="Times New Roman"/>
                <a:cs typeface="Times New Roman"/>
              </a:rPr>
              <a:t>=</a:t>
            </a:r>
            <a:r>
              <a:rPr sz="1023" spc="-102" baseline="44444" dirty="0">
                <a:latin typeface="Times New Roman"/>
                <a:cs typeface="Times New Roman"/>
              </a:rPr>
              <a:t> </a:t>
            </a:r>
            <a:r>
              <a:rPr sz="1023" spc="97" baseline="47222" dirty="0">
                <a:latin typeface="DejaVu Sans"/>
                <a:cs typeface="DejaVu Sans"/>
              </a:rPr>
              <a:t>√</a:t>
            </a:r>
            <a:r>
              <a:rPr sz="682" spc="65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19771" y="1516755"/>
            <a:ext cx="38013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85" dirty="0">
                <a:latin typeface="DejaVu Serif"/>
                <a:cs typeface="DejaVu Serif"/>
              </a:rPr>
              <a:t>d </a:t>
            </a:r>
            <a:r>
              <a:rPr sz="682" spc="34" dirty="0">
                <a:latin typeface="Times New Roman"/>
                <a:cs typeface="Times New Roman"/>
              </a:rPr>
              <a:t>arctan</a:t>
            </a:r>
            <a:r>
              <a:rPr sz="682" spc="-116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728430" y="1648474"/>
            <a:ext cx="363249" cy="0"/>
          </a:xfrm>
          <a:custGeom>
            <a:avLst/>
            <a:gdLst/>
            <a:ahLst/>
            <a:cxnLst/>
            <a:rect l="l" t="t" r="r" b="b"/>
            <a:pathLst>
              <a:path w="532764">
                <a:moveTo>
                  <a:pt x="0" y="0"/>
                </a:moveTo>
                <a:lnTo>
                  <a:pt x="53215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 txBox="1"/>
          <p:nvPr/>
        </p:nvSpPr>
        <p:spPr>
          <a:xfrm>
            <a:off x="6315048" y="1516755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226995" y="1648474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5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 txBox="1"/>
          <p:nvPr/>
        </p:nvSpPr>
        <p:spPr>
          <a:xfrm>
            <a:off x="5854090" y="1575118"/>
            <a:ext cx="613930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algn="ctr">
              <a:lnSpc>
                <a:spcPts val="641"/>
              </a:lnSpc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  <a:p>
            <a:pPr algn="ctr">
              <a:lnSpc>
                <a:spcPts val="641"/>
              </a:lnSpc>
              <a:tabLst>
                <a:tab pos="364105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92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2</a:t>
            </a:r>
            <a:endParaRPr sz="716" baseline="23809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16397" y="1896032"/>
            <a:ext cx="24609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06" dirty="0">
                <a:latin typeface="Times New Roman"/>
                <a:cs typeface="Times New Roman"/>
              </a:rPr>
              <a:t>Proof. </a:t>
            </a:r>
            <a:r>
              <a:rPr sz="682" spc="-3" dirty="0">
                <a:latin typeface="Times New Roman"/>
                <a:cs typeface="Times New Roman"/>
              </a:rPr>
              <a:t>If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7" dirty="0">
                <a:latin typeface="Times New Roman"/>
                <a:cs typeface="Times New Roman"/>
              </a:rPr>
              <a:t>arcsin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sin </a:t>
            </a:r>
            <a:r>
              <a:rPr sz="682" spc="-7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Times New Roman"/>
                <a:cs typeface="Times New Roman"/>
              </a:rPr>
              <a:t>. </a:t>
            </a:r>
            <a:r>
              <a:rPr sz="682" spc="14" dirty="0">
                <a:latin typeface="Times New Roman"/>
                <a:cs typeface="Times New Roman"/>
              </a:rPr>
              <a:t>Differentiate </a:t>
            </a:r>
            <a:r>
              <a:rPr sz="682" spc="27" dirty="0">
                <a:latin typeface="Times New Roman"/>
                <a:cs typeface="Times New Roman"/>
              </a:rPr>
              <a:t>this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relation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868552" y="2149290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 txBox="1"/>
          <p:nvPr/>
        </p:nvSpPr>
        <p:spPr>
          <a:xfrm>
            <a:off x="5988411" y="2075934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59892" y="2017571"/>
            <a:ext cx="46932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38119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spc="-85" dirty="0">
                <a:latin typeface="DejaVu Serif"/>
                <a:cs typeface="DejaVu Serif"/>
              </a:rPr>
              <a:t>d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123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098485" y="2149290"/>
            <a:ext cx="225136" cy="0"/>
          </a:xfrm>
          <a:custGeom>
            <a:avLst/>
            <a:gdLst/>
            <a:ahLst/>
            <a:cxnLst/>
            <a:rect l="l" t="t" r="r" b="b"/>
            <a:pathLst>
              <a:path w="330200">
                <a:moveTo>
                  <a:pt x="0" y="0"/>
                </a:moveTo>
                <a:lnTo>
                  <a:pt x="32994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 txBox="1"/>
          <p:nvPr/>
        </p:nvSpPr>
        <p:spPr>
          <a:xfrm>
            <a:off x="5859893" y="2135109"/>
            <a:ext cx="40697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3492" algn="l"/>
              </a:tabLst>
            </a:pPr>
            <a:r>
              <a:rPr sz="682" spc="-41" dirty="0">
                <a:latin typeface="DejaVu Serif"/>
                <a:cs typeface="DejaVu Serif"/>
              </a:rPr>
              <a:t>dx	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61114" y="2239876"/>
            <a:ext cx="129713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24" dirty="0">
                <a:latin typeface="Times New Roman"/>
                <a:cs typeface="Times New Roman"/>
              </a:rPr>
              <a:t>apply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chain rule. </a:t>
            </a:r>
            <a:r>
              <a:rPr sz="682" spc="-3" dirty="0">
                <a:latin typeface="Times New Roman"/>
                <a:cs typeface="Times New Roman"/>
              </a:rPr>
              <a:t>You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957827" y="2313669"/>
            <a:ext cx="27189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23399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248443" y="2325185"/>
            <a:ext cx="1047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-68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46495" y="2442715"/>
            <a:ext cx="1117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799668" y="2383539"/>
            <a:ext cx="59271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59795" algn="l"/>
              </a:tabLst>
            </a:pP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  </a:t>
            </a:r>
            <a:r>
              <a:rPr sz="682" spc="-1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dirty="0">
                <a:latin typeface="DejaVu Serif"/>
                <a:cs typeface="DejaVu Serif"/>
              </a:rPr>
              <a:t>	</a:t>
            </a:r>
            <a:r>
              <a:rPr sz="682" spc="-31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61114" y="2529367"/>
            <a:ext cx="39615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7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hence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881419" y="2729622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 txBox="1"/>
          <p:nvPr/>
        </p:nvSpPr>
        <p:spPr>
          <a:xfrm>
            <a:off x="5874717" y="2597904"/>
            <a:ext cx="35459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2627" algn="l"/>
              </a:tabLst>
            </a:pPr>
            <a:r>
              <a:rPr sz="682" spc="-68" dirty="0">
                <a:latin typeface="DejaVu Serif"/>
                <a:cs typeface="DejaVu Serif"/>
              </a:rPr>
              <a:t>dy	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111353" y="2729622"/>
            <a:ext cx="175347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706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2" name="object 42"/>
          <p:cNvSpPr txBox="1"/>
          <p:nvPr/>
        </p:nvSpPr>
        <p:spPr>
          <a:xfrm>
            <a:off x="5872760" y="2715442"/>
            <a:ext cx="41953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38119" algn="l"/>
              </a:tabLst>
            </a:pPr>
            <a:r>
              <a:rPr sz="682" spc="-41" dirty="0">
                <a:latin typeface="DejaVu Serif"/>
                <a:cs typeface="DejaVu Serif"/>
              </a:rPr>
              <a:t>dx	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99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001278" y="2656266"/>
            <a:ext cx="32861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95267" algn="l"/>
              </a:tabLst>
            </a:pP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194492" y="2810838"/>
            <a:ext cx="5801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π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198553" y="2874551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533132" y="2810838"/>
            <a:ext cx="5801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u="sng" spc="3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π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537193" y="2874551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61113" y="2818918"/>
            <a:ext cx="396673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218498" algn="l"/>
                <a:tab pos="3533248" algn="l"/>
              </a:tabLst>
            </a:pPr>
            <a:r>
              <a:rPr sz="682" spc="-3" dirty="0">
                <a:latin typeface="Times New Roman"/>
                <a:cs typeface="Times New Roman"/>
              </a:rPr>
              <a:t>How </a:t>
            </a:r>
            <a:r>
              <a:rPr sz="682" spc="17" dirty="0">
                <a:latin typeface="Times New Roman"/>
                <a:cs typeface="Times New Roman"/>
              </a:rPr>
              <a:t>do </a:t>
            </a:r>
            <a:r>
              <a:rPr sz="682" spc="-14" dirty="0">
                <a:latin typeface="Times New Roman"/>
                <a:cs typeface="Times New Roman"/>
              </a:rPr>
              <a:t>we  </a:t>
            </a:r>
            <a:r>
              <a:rPr sz="682" spc="24" dirty="0">
                <a:latin typeface="Times New Roman"/>
                <a:cs typeface="Times New Roman"/>
              </a:rPr>
              <a:t>get rid </a:t>
            </a:r>
            <a:r>
              <a:rPr sz="682" spc="-14" dirty="0">
                <a:latin typeface="Times New Roman"/>
                <a:cs typeface="Times New Roman"/>
              </a:rPr>
              <a:t>of 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-55" dirty="0">
                <a:latin typeface="DejaVu Serif"/>
                <a:cs typeface="DejaVu Serif"/>
              </a:rPr>
              <a:t>y  </a:t>
            </a:r>
            <a:r>
              <a:rPr sz="682" spc="17" dirty="0">
                <a:latin typeface="Times New Roman"/>
                <a:cs typeface="Times New Roman"/>
              </a:rPr>
              <a:t>on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right </a:t>
            </a:r>
            <a:r>
              <a:rPr sz="682" spc="34" dirty="0">
                <a:latin typeface="Times New Roman"/>
                <a:cs typeface="Times New Roman"/>
              </a:rPr>
              <a:t>hand </a:t>
            </a:r>
            <a:r>
              <a:rPr sz="682" spc="10" dirty="0">
                <a:latin typeface="Times New Roman"/>
                <a:cs typeface="Times New Roman"/>
              </a:rPr>
              <a:t>side?  </a:t>
            </a:r>
            <a:r>
              <a:rPr sz="682" spc="-3" dirty="0">
                <a:latin typeface="Times New Roman"/>
                <a:cs typeface="Times New Roman"/>
              </a:rPr>
              <a:t>We </a:t>
            </a:r>
            <a:r>
              <a:rPr sz="682" spc="7" dirty="0">
                <a:latin typeface="Times New Roman"/>
                <a:cs typeface="Times New Roman"/>
              </a:rPr>
              <a:t>know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10" dirty="0">
                <a:latin typeface="Times New Roman"/>
                <a:cs typeface="Times New Roman"/>
              </a:rPr>
              <a:t>sin </a:t>
            </a:r>
            <a:r>
              <a:rPr sz="682" spc="-7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44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also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	≤</a:t>
            </a:r>
            <a:r>
              <a:rPr sz="682" spc="-31" dirty="0">
                <a:latin typeface="DejaVu Sans"/>
                <a:cs typeface="DejaVu Sans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≤	</a:t>
            </a:r>
            <a:r>
              <a:rPr sz="682" spc="17" dirty="0">
                <a:latin typeface="Times New Roman"/>
                <a:cs typeface="Times New Roman"/>
              </a:rPr>
              <a:t>.</a:t>
            </a:r>
            <a:r>
              <a:rPr sz="682" spc="8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Therefore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335285" y="2993629"/>
            <a:ext cx="353290" cy="0"/>
          </a:xfrm>
          <a:custGeom>
            <a:avLst/>
            <a:gdLst/>
            <a:ahLst/>
            <a:cxnLst/>
            <a:rect l="l" t="t" r="r" b="b"/>
            <a:pathLst>
              <a:path w="518160">
                <a:moveTo>
                  <a:pt x="0" y="0"/>
                </a:moveTo>
                <a:lnTo>
                  <a:pt x="51766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0" name="object 50"/>
          <p:cNvSpPr/>
          <p:nvPr/>
        </p:nvSpPr>
        <p:spPr>
          <a:xfrm>
            <a:off x="6956627" y="3020403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5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 txBox="1"/>
          <p:nvPr/>
        </p:nvSpPr>
        <p:spPr>
          <a:xfrm>
            <a:off x="4364034" y="3011930"/>
            <a:ext cx="286183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47220" algn="l"/>
                <a:tab pos="610450" algn="l"/>
              </a:tabLst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682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u="sng" spc="-2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17" dirty="0">
                <a:latin typeface="Times New Roman"/>
                <a:cs typeface="Times New Roman"/>
              </a:rPr>
              <a:t>sin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35" baseline="31746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44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cos</a:t>
            </a:r>
            <a:r>
              <a:rPr sz="716" spc="10" baseline="31746" dirty="0">
                <a:latin typeface="Times New Roman"/>
                <a:cs typeface="Times New Roman"/>
              </a:rPr>
              <a:t>2</a:t>
            </a:r>
            <a:r>
              <a:rPr sz="716" spc="41" baseline="31746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34" dirty="0">
                <a:latin typeface="Times New Roman"/>
                <a:cs typeface="Times New Roman"/>
              </a:rPr>
              <a:t> </a:t>
            </a:r>
            <a:r>
              <a:rPr sz="682" spc="68" dirty="0">
                <a:latin typeface="Times New Roman"/>
                <a:cs typeface="Times New Roman"/>
              </a:rPr>
              <a:t>=</a:t>
            </a:r>
            <a:r>
              <a:rPr sz="682" spc="68" dirty="0">
                <a:latin typeface="DejaVu Sans"/>
                <a:cs typeface="DejaVu Sans"/>
              </a:rPr>
              <a:t>⇒</a:t>
            </a:r>
            <a:r>
              <a:rPr sz="682" spc="156" dirty="0">
                <a:latin typeface="DejaVu Sans"/>
                <a:cs typeface="DejaVu Sans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10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7" dirty="0">
                <a:latin typeface="DejaVu Sans"/>
                <a:cs typeface="DejaVu Sans"/>
              </a:rPr>
              <a:t>±</a:t>
            </a:r>
            <a:r>
              <a:rPr sz="1023" spc="220" baseline="72222" dirty="0">
                <a:latin typeface="Arial"/>
                <a:cs typeface="Arial"/>
              </a:rPr>
              <a:t>.</a:t>
            </a:r>
            <a:r>
              <a:rPr sz="682" spc="147" dirty="0">
                <a:latin typeface="Times New Roman"/>
                <a:cs typeface="Times New Roman"/>
              </a:rPr>
              <a:t>1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sin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41" baseline="31746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spc="85" dirty="0">
                <a:latin typeface="DejaVu Sans"/>
                <a:cs typeface="DejaVu Sans"/>
              </a:rPr>
              <a:t>±</a:t>
            </a:r>
            <a:r>
              <a:rPr sz="1023" spc="127" baseline="55555" dirty="0">
                <a:latin typeface="Arial"/>
                <a:cs typeface="Arial"/>
              </a:rPr>
              <a:t>√</a:t>
            </a:r>
            <a:r>
              <a:rPr sz="682" spc="85" dirty="0">
                <a:latin typeface="Times New Roman"/>
                <a:cs typeface="Times New Roman"/>
              </a:rPr>
              <a:t>1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716" spc="15" baseline="23809" dirty="0">
                <a:latin typeface="Times New Roman"/>
                <a:cs typeface="Times New Roman"/>
              </a:rPr>
              <a:t>2</a:t>
            </a:r>
            <a:r>
              <a:rPr sz="682" spc="10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364035" y="3149002"/>
            <a:ext cx="396586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47220" algn="l"/>
              </a:tabLst>
            </a:pPr>
            <a:r>
              <a:rPr sz="477" spc="3" dirty="0">
                <a:latin typeface="DejaVu Serif"/>
                <a:cs typeface="DejaVu Serif"/>
              </a:rPr>
              <a:t>π	π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706908" y="3212716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061114" y="3157090"/>
            <a:ext cx="406934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88350" algn="l"/>
                <a:tab pos="731674" algn="l"/>
              </a:tabLst>
            </a:pPr>
            <a:r>
              <a:rPr sz="682" spc="3" dirty="0">
                <a:latin typeface="Times New Roman"/>
                <a:cs typeface="Times New Roman"/>
              </a:rPr>
              <a:t>Since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	≤</a:t>
            </a:r>
            <a:r>
              <a:rPr sz="682" spc="-27" dirty="0">
                <a:latin typeface="DejaVu Sans"/>
                <a:cs typeface="DejaVu Sans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≤	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7" dirty="0">
                <a:latin typeface="Times New Roman"/>
                <a:cs typeface="Times New Roman"/>
              </a:rPr>
              <a:t>know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dirty="0">
                <a:latin typeface="Times New Roman"/>
                <a:cs typeface="Times New Roman"/>
              </a:rPr>
              <a:t>cos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-44" dirty="0">
                <a:latin typeface="DejaVu Sans"/>
                <a:cs typeface="DejaVu Sans"/>
              </a:rPr>
              <a:t>≥ </a:t>
            </a:r>
            <a:r>
              <a:rPr sz="682" spc="7" dirty="0">
                <a:latin typeface="Times New Roman"/>
                <a:cs typeface="Times New Roman"/>
              </a:rPr>
              <a:t>0, </a:t>
            </a:r>
            <a:r>
              <a:rPr sz="682" dirty="0">
                <a:latin typeface="Times New Roman"/>
                <a:cs typeface="Times New Roman"/>
              </a:rPr>
              <a:t>so </a:t>
            </a:r>
            <a:r>
              <a:rPr sz="682" spc="-14" dirty="0">
                <a:latin typeface="Times New Roman"/>
                <a:cs typeface="Times New Roman"/>
              </a:rPr>
              <a:t>we </a:t>
            </a:r>
            <a:r>
              <a:rPr sz="682" spc="31" dirty="0">
                <a:latin typeface="Times New Roman"/>
                <a:cs typeface="Times New Roman"/>
              </a:rPr>
              <a:t>must </a:t>
            </a:r>
            <a:r>
              <a:rPr sz="682" spc="3" dirty="0">
                <a:latin typeface="Times New Roman"/>
                <a:cs typeface="Times New Roman"/>
              </a:rPr>
              <a:t>choose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positive </a:t>
            </a:r>
            <a:r>
              <a:rPr sz="682" spc="20" dirty="0">
                <a:latin typeface="Times New Roman"/>
                <a:cs typeface="Times New Roman"/>
              </a:rPr>
              <a:t>square </a:t>
            </a:r>
            <a:r>
              <a:rPr sz="682" spc="27" dirty="0">
                <a:latin typeface="Times New Roman"/>
                <a:cs typeface="Times New Roman"/>
              </a:rPr>
              <a:t>root. This </a:t>
            </a:r>
            <a:r>
              <a:rPr sz="682" dirty="0">
                <a:latin typeface="Times New Roman"/>
                <a:cs typeface="Times New Roman"/>
              </a:rPr>
              <a:t>leaves </a:t>
            </a:r>
            <a:r>
              <a:rPr sz="682" spc="17" dirty="0">
                <a:latin typeface="Times New Roman"/>
                <a:cs typeface="Times New Roman"/>
              </a:rPr>
              <a:t>us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with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351409" y="3186834"/>
            <a:ext cx="6840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-460" baseline="-11111" dirty="0">
                <a:latin typeface="DejaVu Sans"/>
                <a:cs typeface="DejaVu Sans"/>
              </a:rPr>
              <a:t>√</a:t>
            </a:r>
            <a:r>
              <a:rPr sz="477" spc="31" dirty="0">
                <a:latin typeface="Times New Roman"/>
                <a:cs typeface="Times New Roman"/>
              </a:rPr>
              <a:t>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431956" y="3295563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4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 txBox="1"/>
          <p:nvPr/>
        </p:nvSpPr>
        <p:spPr>
          <a:xfrm>
            <a:off x="4061114" y="3274256"/>
            <a:ext cx="104775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70599" algn="l"/>
              </a:tabLst>
            </a:pP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y</a:t>
            </a:r>
            <a:r>
              <a:rPr sz="682" spc="-3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spc="-3" dirty="0">
                <a:latin typeface="Times New Roman"/>
                <a:cs typeface="Times New Roman"/>
              </a:rPr>
              <a:t>1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716" spc="41" baseline="23809" dirty="0">
                <a:latin typeface="Times New Roman"/>
                <a:cs typeface="Times New Roman"/>
              </a:rPr>
              <a:t>2</a:t>
            </a:r>
            <a:r>
              <a:rPr sz="682" spc="27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and</a:t>
            </a:r>
            <a:r>
              <a:rPr sz="682" spc="-7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hence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814822" y="3491285"/>
            <a:ext cx="94384" cy="0"/>
          </a:xfrm>
          <a:custGeom>
            <a:avLst/>
            <a:gdLst/>
            <a:ahLst/>
            <a:cxnLst/>
            <a:rect l="l" t="t" r="r" b="b"/>
            <a:pathLst>
              <a:path w="138429">
                <a:moveTo>
                  <a:pt x="0" y="0"/>
                </a:moveTo>
                <a:lnTo>
                  <a:pt x="138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9" name="object 59"/>
          <p:cNvSpPr/>
          <p:nvPr/>
        </p:nvSpPr>
        <p:spPr>
          <a:xfrm>
            <a:off x="6044755" y="3491285"/>
            <a:ext cx="308697" cy="0"/>
          </a:xfrm>
          <a:custGeom>
            <a:avLst/>
            <a:gdLst/>
            <a:ahLst/>
            <a:cxnLst/>
            <a:rect l="l" t="t" r="r" b="b"/>
            <a:pathLst>
              <a:path w="452754">
                <a:moveTo>
                  <a:pt x="0" y="0"/>
                </a:moveTo>
                <a:lnTo>
                  <a:pt x="45241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0" name="object 60"/>
          <p:cNvSpPr/>
          <p:nvPr/>
        </p:nvSpPr>
        <p:spPr>
          <a:xfrm>
            <a:off x="6116643" y="3508533"/>
            <a:ext cx="236826" cy="0"/>
          </a:xfrm>
          <a:custGeom>
            <a:avLst/>
            <a:gdLst/>
            <a:ahLst/>
            <a:cxnLst/>
            <a:rect l="l" t="t" r="r" b="b"/>
            <a:pathLst>
              <a:path w="347345">
                <a:moveTo>
                  <a:pt x="0" y="0"/>
                </a:moveTo>
                <a:lnTo>
                  <a:pt x="34697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1" name="object 61"/>
          <p:cNvSpPr txBox="1"/>
          <p:nvPr/>
        </p:nvSpPr>
        <p:spPr>
          <a:xfrm>
            <a:off x="5806163" y="3335426"/>
            <a:ext cx="590117" cy="268366"/>
          </a:xfrm>
          <a:prstGeom prst="rect">
            <a:avLst/>
          </a:prstGeom>
        </p:spPr>
        <p:txBody>
          <a:bodyPr vert="horz" wrap="square" lIns="0" tIns="32472" rIns="0" bIns="0" rtlCol="0">
            <a:spAutoFit/>
          </a:bodyPr>
          <a:lstStyle/>
          <a:p>
            <a:pPr marL="10391">
              <a:spcBef>
                <a:spcPts val="256"/>
              </a:spcBef>
              <a:tabLst>
                <a:tab pos="371032" algn="l"/>
              </a:tabLst>
            </a:pPr>
            <a:r>
              <a:rPr sz="682" spc="-68" dirty="0">
                <a:latin typeface="DejaVu Serif"/>
                <a:cs typeface="DejaVu Serif"/>
              </a:rPr>
              <a:t>dy	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187"/>
              </a:spcBef>
            </a:pPr>
            <a:r>
              <a:rPr sz="1023" spc="-61" baseline="5555" dirty="0">
                <a:latin typeface="DejaVu Serif"/>
                <a:cs typeface="DejaVu Serif"/>
              </a:rPr>
              <a:t>dx </a:t>
            </a:r>
            <a:r>
              <a:rPr sz="1023" spc="215" baseline="44444" dirty="0">
                <a:latin typeface="Times New Roman"/>
                <a:cs typeface="Times New Roman"/>
              </a:rPr>
              <a:t>= </a:t>
            </a:r>
            <a:r>
              <a:rPr sz="1023" spc="97" baseline="47222" dirty="0">
                <a:latin typeface="DejaVu Sans"/>
                <a:cs typeface="DejaVu Sans"/>
              </a:rPr>
              <a:t>√</a:t>
            </a:r>
            <a:r>
              <a:rPr sz="682" spc="65" dirty="0">
                <a:latin typeface="Times New Roman"/>
                <a:cs typeface="Times New Roman"/>
              </a:rPr>
              <a:t>1</a:t>
            </a:r>
            <a:r>
              <a:rPr sz="682" spc="-78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23809" dirty="0">
                <a:latin typeface="Times New Roman"/>
                <a:cs typeface="Times New Roman"/>
              </a:rPr>
              <a:t>2 </a:t>
            </a:r>
            <a:r>
              <a:rPr sz="1023" spc="-46" baseline="44444" dirty="0">
                <a:latin typeface="DejaVu Serif"/>
                <a:cs typeface="DejaVu Serif"/>
              </a:rPr>
              <a:t>.</a:t>
            </a:r>
            <a:endParaRPr sz="1023" baseline="44444">
              <a:latin typeface="DejaVu Serif"/>
              <a:cs typeface="DejaVu Serif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16397" y="3610679"/>
            <a:ext cx="345108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derivative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arctan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found </a:t>
            </a:r>
            <a:r>
              <a:rPr sz="682" spc="14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same </a:t>
            </a:r>
            <a:r>
              <a:rPr sz="682" spc="-10" dirty="0">
                <a:latin typeface="Times New Roman"/>
                <a:cs typeface="Times New Roman"/>
              </a:rPr>
              <a:t>way,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17" dirty="0">
                <a:latin typeface="Times New Roman"/>
                <a:cs typeface="Times New Roman"/>
              </a:rPr>
              <a:t>should </a:t>
            </a:r>
            <a:r>
              <a:rPr sz="682" spc="14" dirty="0">
                <a:latin typeface="Times New Roman"/>
                <a:cs typeface="Times New Roman"/>
              </a:rPr>
              <a:t>really </a:t>
            </a:r>
            <a:r>
              <a:rPr sz="682" spc="17" dirty="0">
                <a:latin typeface="Times New Roman"/>
                <a:cs typeface="Times New Roman"/>
              </a:rPr>
              <a:t>do </a:t>
            </a:r>
            <a:r>
              <a:rPr sz="682" spc="27" dirty="0">
                <a:latin typeface="Times New Roman"/>
                <a:cs typeface="Times New Roman"/>
              </a:rPr>
              <a:t>this</a:t>
            </a:r>
            <a:r>
              <a:rPr sz="682" spc="95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yourself.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046469" y="3610679"/>
            <a:ext cx="8442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10" dirty="0">
                <a:latin typeface="DejaVu Sans"/>
                <a:cs typeface="DejaVu Sans"/>
              </a:rPr>
              <a:t>Q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799530" y="3812548"/>
            <a:ext cx="59314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b="1" spc="-3" dirty="0">
                <a:latin typeface="Georgia"/>
                <a:cs typeface="Georgia"/>
              </a:rPr>
              <a:t>16.</a:t>
            </a:r>
            <a:r>
              <a:rPr sz="682" b="1" spc="17" dirty="0">
                <a:latin typeface="Georgia"/>
                <a:cs typeface="Georgia"/>
              </a:rPr>
              <a:t> </a:t>
            </a:r>
            <a:r>
              <a:rPr sz="682" b="1" spc="-24" dirty="0">
                <a:latin typeface="Georgia"/>
                <a:cs typeface="Georgia"/>
              </a:rPr>
              <a:t>Exercises</a:t>
            </a:r>
            <a:endParaRPr sz="682">
              <a:latin typeface="Georgia"/>
              <a:cs typeface="Georgi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061114" y="4028214"/>
            <a:ext cx="1888548" cy="616392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 algn="just">
              <a:lnSpc>
                <a:spcPct val="101499"/>
              </a:lnSpc>
              <a:spcBef>
                <a:spcPts val="55"/>
              </a:spcBef>
            </a:pPr>
            <a:r>
              <a:rPr sz="614" spc="-17" dirty="0">
                <a:latin typeface="Arial"/>
                <a:cs typeface="Arial"/>
              </a:rPr>
              <a:t>For </a:t>
            </a:r>
            <a:r>
              <a:rPr sz="614" spc="-34" dirty="0">
                <a:latin typeface="Arial"/>
                <a:cs typeface="Arial"/>
              </a:rPr>
              <a:t>each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following </a:t>
            </a:r>
            <a:r>
              <a:rPr sz="614" spc="-20" dirty="0">
                <a:latin typeface="Arial"/>
                <a:cs typeface="Arial"/>
              </a:rPr>
              <a:t>problems </a:t>
            </a:r>
            <a:r>
              <a:rPr sz="614" spc="3" dirty="0">
                <a:latin typeface="Arial"/>
                <a:cs typeface="Arial"/>
              </a:rPr>
              <a:t>find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0" dirty="0">
                <a:latin typeface="Arial"/>
                <a:cs typeface="Arial"/>
              </a:rPr>
              <a:t>derivative 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i="1" spc="61" baseline="37037" dirty="0">
                <a:latin typeface="Arial"/>
                <a:cs typeface="Arial"/>
              </a:rPr>
              <a:t>j</a:t>
            </a:r>
            <a:r>
              <a:rPr sz="614" spc="41" dirty="0">
                <a:latin typeface="Times New Roman"/>
                <a:cs typeface="Times New Roman"/>
              </a:rPr>
              <a:t>(</a:t>
            </a:r>
            <a:r>
              <a:rPr sz="614" spc="41" dirty="0">
                <a:latin typeface="DejaVu Serif"/>
                <a:cs typeface="DejaVu Serif"/>
              </a:rPr>
              <a:t>x</a:t>
            </a:r>
            <a:r>
              <a:rPr sz="614" spc="41" dirty="0">
                <a:latin typeface="Times New Roman"/>
                <a:cs typeface="Times New Roman"/>
              </a:rPr>
              <a:t>)</a:t>
            </a:r>
            <a:r>
              <a:rPr sz="614" spc="27" dirty="0">
                <a:latin typeface="Times New Roman"/>
                <a:cs typeface="Times New Roman"/>
              </a:rPr>
              <a:t> </a:t>
            </a:r>
            <a:r>
              <a:rPr sz="614" spc="14" dirty="0">
                <a:latin typeface="Arial"/>
                <a:cs typeface="Arial"/>
              </a:rPr>
              <a:t>if</a:t>
            </a:r>
            <a:r>
              <a:rPr sz="614" spc="3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dirty="0">
                <a:latin typeface="DejaVu Serif"/>
                <a:cs typeface="DejaVu Serif"/>
              </a:rPr>
              <a:t> </a:t>
            </a:r>
            <a:r>
              <a:rPr sz="614" spc="130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r>
              <a:rPr sz="614" spc="27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Arial"/>
                <a:cs typeface="Arial"/>
              </a:rPr>
              <a:t>satisfies</a:t>
            </a:r>
            <a:r>
              <a:rPr sz="614" spc="10" dirty="0">
                <a:latin typeface="Arial"/>
                <a:cs typeface="Arial"/>
              </a:rPr>
              <a:t> </a:t>
            </a:r>
            <a:r>
              <a:rPr sz="614" spc="-14" dirty="0">
                <a:latin typeface="Arial"/>
                <a:cs typeface="Arial"/>
              </a:rPr>
              <a:t>the</a:t>
            </a:r>
            <a:r>
              <a:rPr sz="614" spc="7" dirty="0">
                <a:latin typeface="Arial"/>
                <a:cs typeface="Arial"/>
              </a:rPr>
              <a:t> </a:t>
            </a:r>
            <a:r>
              <a:rPr sz="614" spc="-31" dirty="0">
                <a:latin typeface="Arial"/>
                <a:cs typeface="Arial"/>
              </a:rPr>
              <a:t>given</a:t>
            </a:r>
            <a:r>
              <a:rPr sz="614" spc="10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equation.</a:t>
            </a:r>
            <a:r>
              <a:rPr sz="614" spc="99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State</a:t>
            </a:r>
            <a:r>
              <a:rPr sz="614" spc="10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what 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expressions </a:t>
            </a:r>
            <a:r>
              <a:rPr sz="614" spc="-27" dirty="0">
                <a:latin typeface="DejaVu Serif"/>
                <a:cs typeface="DejaVu Serif"/>
              </a:rPr>
              <a:t>F 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x, y</a:t>
            </a:r>
            <a:r>
              <a:rPr sz="614" spc="10" dirty="0">
                <a:latin typeface="Times New Roman"/>
                <a:cs typeface="Times New Roman"/>
              </a:rPr>
              <a:t>)</a:t>
            </a:r>
            <a:r>
              <a:rPr sz="614" spc="10" dirty="0">
                <a:latin typeface="Arial"/>
                <a:cs typeface="Arial"/>
              </a:rPr>
              <a:t>, </a:t>
            </a:r>
            <a:r>
              <a:rPr sz="614" spc="3" dirty="0">
                <a:latin typeface="DejaVu Serif"/>
                <a:cs typeface="DejaVu Serif"/>
              </a:rPr>
              <a:t>tt</a:t>
            </a:r>
            <a:r>
              <a:rPr sz="614" spc="3" dirty="0">
                <a:latin typeface="Times New Roman"/>
                <a:cs typeface="Times New Roman"/>
              </a:rPr>
              <a:t>(</a:t>
            </a:r>
            <a:r>
              <a:rPr sz="614" spc="3" dirty="0">
                <a:latin typeface="DejaVu Serif"/>
                <a:cs typeface="DejaVu Serif"/>
              </a:rPr>
              <a:t>x, </a:t>
            </a: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14" dirty="0">
                <a:latin typeface="DejaVu Serif"/>
                <a:cs typeface="DejaVu Serif"/>
              </a:rPr>
              <a:t>H</a:t>
            </a:r>
            <a:r>
              <a:rPr sz="614" spc="14" dirty="0">
                <a:latin typeface="Times New Roman"/>
                <a:cs typeface="Times New Roman"/>
              </a:rPr>
              <a:t>(</a:t>
            </a:r>
            <a:r>
              <a:rPr sz="614" spc="14" dirty="0">
                <a:latin typeface="DejaVu Serif"/>
                <a:cs typeface="DejaVu Serif"/>
              </a:rPr>
              <a:t>x, y</a:t>
            </a:r>
            <a:r>
              <a:rPr sz="614" spc="14" dirty="0">
                <a:latin typeface="Times New Roman"/>
                <a:cs typeface="Times New Roman"/>
              </a:rPr>
              <a:t>) </a:t>
            </a:r>
            <a:r>
              <a:rPr sz="614" spc="3" dirty="0">
                <a:latin typeface="Arial"/>
                <a:cs typeface="Arial"/>
              </a:rPr>
              <a:t>from </a:t>
            </a:r>
            <a:r>
              <a:rPr sz="614" spc="-3" dirty="0">
                <a:latin typeface="Arial"/>
                <a:cs typeface="Arial"/>
              </a:rPr>
              <a:t>the  </a:t>
            </a:r>
            <a:r>
              <a:rPr sz="614" spc="-24" dirty="0">
                <a:latin typeface="Arial"/>
                <a:cs typeface="Arial"/>
              </a:rPr>
              <a:t>recipe </a:t>
            </a:r>
            <a:r>
              <a:rPr sz="614" spc="-3" dirty="0">
                <a:latin typeface="Arial"/>
                <a:cs typeface="Arial"/>
              </a:rPr>
              <a:t>in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beginning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this </a:t>
            </a:r>
            <a:r>
              <a:rPr sz="614" spc="-20" dirty="0">
                <a:latin typeface="Arial"/>
                <a:cs typeface="Arial"/>
              </a:rPr>
              <a:t>section</a:t>
            </a:r>
            <a:r>
              <a:rPr sz="614" spc="20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are.</a:t>
            </a:r>
            <a:endParaRPr sz="614">
              <a:latin typeface="Arial"/>
              <a:cs typeface="Arial"/>
            </a:endParaRPr>
          </a:p>
          <a:p>
            <a:pPr marL="163652">
              <a:spcBef>
                <a:spcPts val="262"/>
              </a:spcBef>
            </a:pPr>
            <a:r>
              <a:rPr sz="614" spc="7" dirty="0">
                <a:latin typeface="Arial"/>
                <a:cs typeface="Arial"/>
              </a:rPr>
              <a:t>If </a:t>
            </a:r>
            <a:r>
              <a:rPr sz="614" spc="-34" dirty="0">
                <a:latin typeface="Arial"/>
                <a:cs typeface="Arial"/>
              </a:rPr>
              <a:t>you </a:t>
            </a:r>
            <a:r>
              <a:rPr sz="614" spc="-37" dirty="0">
                <a:latin typeface="Arial"/>
                <a:cs typeface="Arial"/>
              </a:rPr>
              <a:t>can </a:t>
            </a:r>
            <a:r>
              <a:rPr sz="614" spc="-7" dirty="0">
                <a:latin typeface="Arial"/>
                <a:cs typeface="Arial"/>
              </a:rPr>
              <a:t>find </a:t>
            </a:r>
            <a:r>
              <a:rPr sz="614" spc="-37" dirty="0">
                <a:latin typeface="Arial"/>
                <a:cs typeface="Arial"/>
              </a:rPr>
              <a:t>an </a:t>
            </a:r>
            <a:r>
              <a:rPr sz="614" spc="-10" dirty="0">
                <a:latin typeface="Arial"/>
                <a:cs typeface="Arial"/>
              </a:rPr>
              <a:t>explicit </a:t>
            </a:r>
            <a:r>
              <a:rPr sz="614" spc="-20" dirty="0">
                <a:latin typeface="Arial"/>
                <a:cs typeface="Arial"/>
              </a:rPr>
              <a:t>description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</a:t>
            </a:r>
            <a:r>
              <a:rPr sz="614" spc="17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function</a:t>
            </a:r>
            <a:endParaRPr sz="614">
              <a:latin typeface="Arial"/>
              <a:cs typeface="Arial"/>
            </a:endParaRPr>
          </a:p>
          <a:p>
            <a:pPr marL="8659" algn="just">
              <a:spcBef>
                <a:spcPts val="10"/>
              </a:spcBef>
            </a:pP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Arial"/>
                <a:cs typeface="Arial"/>
              </a:rPr>
              <a:t>, </a:t>
            </a:r>
            <a:r>
              <a:rPr sz="614" spc="-51" dirty="0">
                <a:latin typeface="Arial"/>
                <a:cs typeface="Arial"/>
              </a:rPr>
              <a:t>say </a:t>
            </a:r>
            <a:r>
              <a:rPr sz="614" spc="-7" dirty="0">
                <a:latin typeface="Arial"/>
                <a:cs typeface="Arial"/>
              </a:rPr>
              <a:t>what </a:t>
            </a:r>
            <a:r>
              <a:rPr sz="614" spc="34" dirty="0">
                <a:latin typeface="Arial"/>
                <a:cs typeface="Arial"/>
              </a:rPr>
              <a:t>it</a:t>
            </a:r>
            <a:r>
              <a:rPr sz="614" spc="-106" dirty="0">
                <a:latin typeface="Arial"/>
                <a:cs typeface="Arial"/>
              </a:rPr>
              <a:t> </a:t>
            </a:r>
            <a:r>
              <a:rPr sz="614" spc="-17" dirty="0">
                <a:latin typeface="Arial"/>
                <a:cs typeface="Arial"/>
              </a:rPr>
              <a:t>is.</a:t>
            </a:r>
            <a:endParaRPr sz="614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371576" y="4648924"/>
            <a:ext cx="6321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44" dirty="0">
                <a:latin typeface="DejaVu Serif"/>
                <a:cs typeface="DejaVu Serif"/>
              </a:rPr>
              <a:t>π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380227" y="4766024"/>
            <a:ext cx="48491" cy="0"/>
          </a:xfrm>
          <a:custGeom>
            <a:avLst/>
            <a:gdLst/>
            <a:ahLst/>
            <a:cxnLst/>
            <a:rect l="l" t="t" r="r" b="b"/>
            <a:pathLst>
              <a:path w="71119">
                <a:moveTo>
                  <a:pt x="0" y="0"/>
                </a:moveTo>
                <a:lnTo>
                  <a:pt x="7106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8" name="object 68"/>
          <p:cNvSpPr txBox="1"/>
          <p:nvPr/>
        </p:nvSpPr>
        <p:spPr>
          <a:xfrm>
            <a:off x="3960608" y="4699138"/>
            <a:ext cx="472786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75"/>
              </a:lnSpc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167. </a:t>
            </a:r>
            <a:r>
              <a:rPr sz="614" spc="-17" dirty="0">
                <a:latin typeface="DejaVu Serif"/>
                <a:cs typeface="DejaVu Serif"/>
              </a:rPr>
              <a:t>xy</a:t>
            </a:r>
            <a:r>
              <a:rPr sz="614" spc="-109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  <a:p>
            <a:pPr marR="3464" algn="r">
              <a:lnSpc>
                <a:spcPts val="575"/>
              </a:lnSpc>
            </a:pPr>
            <a:r>
              <a:rPr sz="614" spc="7" dirty="0">
                <a:latin typeface="Times New Roman"/>
                <a:cs typeface="Times New Roman"/>
              </a:rPr>
              <a:t>6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960608" y="4878269"/>
            <a:ext cx="61999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168. </a:t>
            </a:r>
            <a:r>
              <a:rPr sz="614" spc="17" dirty="0">
                <a:latin typeface="Times New Roman"/>
                <a:cs typeface="Times New Roman"/>
              </a:rPr>
              <a:t>sin(</a:t>
            </a:r>
            <a:r>
              <a:rPr sz="614" spc="17" dirty="0">
                <a:latin typeface="DejaVu Serif"/>
                <a:cs typeface="DejaVu Serif"/>
              </a:rPr>
              <a:t>xy</a:t>
            </a:r>
            <a:r>
              <a:rPr sz="614" spc="1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66" baseline="32407" dirty="0">
                <a:latin typeface="Times New Roman"/>
                <a:cs typeface="Times New Roman"/>
              </a:rPr>
              <a:t>1</a:t>
            </a:r>
            <a:endParaRPr sz="614" baseline="32407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540264" y="4945154"/>
            <a:ext cx="32039" cy="0"/>
          </a:xfrm>
          <a:custGeom>
            <a:avLst/>
            <a:gdLst/>
            <a:ahLst/>
            <a:cxnLst/>
            <a:rect l="l" t="t" r="r" b="b"/>
            <a:pathLst>
              <a:path w="46989">
                <a:moveTo>
                  <a:pt x="0" y="0"/>
                </a:moveTo>
                <a:lnTo>
                  <a:pt x="463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1" name="object 71"/>
          <p:cNvSpPr txBox="1"/>
          <p:nvPr/>
        </p:nvSpPr>
        <p:spPr>
          <a:xfrm>
            <a:off x="4531605" y="493048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960608" y="5049563"/>
            <a:ext cx="1692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169.</a:t>
            </a:r>
            <a:endParaRPr sz="614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226623" y="4999349"/>
            <a:ext cx="10217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7" dirty="0">
                <a:latin typeface="DejaVu Serif"/>
                <a:cs typeface="DejaVu Serif"/>
              </a:rPr>
              <a:t>xy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4186523" y="5116448"/>
            <a:ext cx="184872" cy="0"/>
          </a:xfrm>
          <a:custGeom>
            <a:avLst/>
            <a:gdLst/>
            <a:ahLst/>
            <a:cxnLst/>
            <a:rect l="l" t="t" r="r" b="b"/>
            <a:pathLst>
              <a:path w="271144">
                <a:moveTo>
                  <a:pt x="0" y="0"/>
                </a:moveTo>
                <a:lnTo>
                  <a:pt x="271106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5" name="object 75"/>
          <p:cNvSpPr txBox="1"/>
          <p:nvPr/>
        </p:nvSpPr>
        <p:spPr>
          <a:xfrm>
            <a:off x="4177864" y="5102219"/>
            <a:ext cx="19959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85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37" dirty="0">
                <a:latin typeface="Times New Roman"/>
                <a:cs typeface="Times New Roman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395225" y="5049563"/>
            <a:ext cx="14157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414422" y="5671440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960607" y="5232538"/>
            <a:ext cx="975880" cy="87841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170.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-17" dirty="0">
                <a:latin typeface="DejaVu Serif"/>
                <a:cs typeface="DejaVu Serif"/>
              </a:rPr>
              <a:t>xy</a:t>
            </a:r>
            <a:endParaRPr sz="614">
              <a:latin typeface="DejaVu Serif"/>
              <a:cs typeface="DejaVu Serif"/>
            </a:endParaRPr>
          </a:p>
          <a:p>
            <a:pPr marR="24245" algn="ctr">
              <a:lnSpc>
                <a:spcPts val="290"/>
              </a:lnSpc>
              <a:spcBef>
                <a:spcPts val="337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  <a:p>
            <a:pPr marL="8659">
              <a:lnSpc>
                <a:spcPts val="535"/>
              </a:lnSpc>
            </a:pPr>
            <a:r>
              <a:rPr sz="614" b="1" dirty="0">
                <a:latin typeface="Arial"/>
                <a:cs typeface="Arial"/>
              </a:rPr>
              <a:t>171. 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y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20" dirty="0">
                <a:latin typeface="Times New Roman"/>
                <a:cs typeface="Times New Roman"/>
              </a:rPr>
              <a:t>1)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0</a:t>
            </a:r>
            <a:endParaRPr sz="614">
              <a:latin typeface="Times New Roman"/>
              <a:cs typeface="Times New Roman"/>
            </a:endParaRPr>
          </a:p>
          <a:p>
            <a:pPr marL="8659">
              <a:spcBef>
                <a:spcPts val="453"/>
              </a:spcBef>
            </a:pPr>
            <a:r>
              <a:rPr sz="614" b="1" dirty="0">
                <a:latin typeface="Arial"/>
                <a:cs typeface="Arial"/>
              </a:rPr>
              <a:t>172.</a:t>
            </a:r>
            <a:r>
              <a:rPr sz="614" b="1" spc="82" dirty="0">
                <a:latin typeface="Arial"/>
                <a:cs typeface="Arial"/>
              </a:rPr>
              <a:t> 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y</a:t>
            </a:r>
            <a:r>
              <a:rPr sz="614" spc="-37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0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1)</a:t>
            </a:r>
            <a:r>
              <a:rPr sz="614" spc="41" baseline="41666" dirty="0">
                <a:latin typeface="Times New Roman"/>
                <a:cs typeface="Times New Roman"/>
              </a:rPr>
              <a:t>2</a:t>
            </a:r>
            <a:r>
              <a:rPr sz="614" spc="97" baseline="41666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1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24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0</a:t>
            </a:r>
            <a:endParaRPr sz="614">
              <a:latin typeface="Times New Roman"/>
              <a:cs typeface="Times New Roman"/>
            </a:endParaRPr>
          </a:p>
          <a:p>
            <a:pPr marL="8659">
              <a:spcBef>
                <a:spcPts val="457"/>
              </a:spcBef>
            </a:pPr>
            <a:r>
              <a:rPr sz="614" b="1" dirty="0">
                <a:latin typeface="Arial"/>
                <a:cs typeface="Arial"/>
              </a:rPr>
              <a:t>173. 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y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9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0</a:t>
            </a:r>
            <a:endParaRPr sz="614">
              <a:latin typeface="Times New Roman"/>
              <a:cs typeface="Times New Roman"/>
            </a:endParaRPr>
          </a:p>
          <a:p>
            <a:pPr marL="8659">
              <a:spcBef>
                <a:spcPts val="457"/>
              </a:spcBef>
            </a:pPr>
            <a:r>
              <a:rPr sz="614" b="1" dirty="0">
                <a:latin typeface="Arial"/>
                <a:cs typeface="Arial"/>
              </a:rPr>
              <a:t>174.</a:t>
            </a:r>
            <a:r>
              <a:rPr sz="614" b="1" spc="78" dirty="0">
                <a:latin typeface="Arial"/>
                <a:cs typeface="Arial"/>
              </a:rPr>
              <a:t> 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y</a:t>
            </a:r>
            <a:r>
              <a:rPr sz="614" spc="-37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31" dirty="0">
                <a:latin typeface="Times New Roman"/>
                <a:cs typeface="Times New Roman"/>
              </a:rPr>
              <a:t>)</a:t>
            </a:r>
            <a:r>
              <a:rPr sz="614" spc="46" baseline="41666" dirty="0">
                <a:latin typeface="Times New Roman"/>
                <a:cs typeface="Times New Roman"/>
              </a:rPr>
              <a:t>2</a:t>
            </a:r>
            <a:r>
              <a:rPr sz="614" spc="92" baseline="41666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0" dirty="0">
                <a:latin typeface="Times New Roman"/>
                <a:cs typeface="Times New Roman"/>
              </a:rPr>
              <a:t> </a:t>
            </a:r>
            <a:r>
              <a:rPr sz="614" spc="-17" dirty="0">
                <a:latin typeface="Times New Roman"/>
                <a:cs typeface="Times New Roman"/>
              </a:rPr>
              <a:t>2</a:t>
            </a:r>
            <a:r>
              <a:rPr sz="614" spc="-17" dirty="0">
                <a:latin typeface="DejaVu Serif"/>
                <a:cs typeface="DejaVu Serif"/>
              </a:rPr>
              <a:t>y</a:t>
            </a:r>
            <a:r>
              <a:rPr sz="614" spc="-37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1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24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0</a:t>
            </a:r>
            <a:endParaRPr sz="614">
              <a:latin typeface="Times New Roman"/>
              <a:cs typeface="Times New Roman"/>
            </a:endParaRPr>
          </a:p>
          <a:p>
            <a:pPr marL="8659">
              <a:spcBef>
                <a:spcPts val="511"/>
              </a:spcBef>
            </a:pPr>
            <a:r>
              <a:rPr sz="614" b="1" dirty="0">
                <a:latin typeface="Arial"/>
                <a:cs typeface="Arial"/>
              </a:rPr>
              <a:t>175. </a:t>
            </a:r>
            <a:r>
              <a:rPr sz="920" spc="71" baseline="43209" dirty="0">
                <a:latin typeface="Arial"/>
                <a:cs typeface="Arial"/>
              </a:rPr>
              <a:t>.</a:t>
            </a:r>
            <a:r>
              <a:rPr sz="614" spc="48" dirty="0">
                <a:latin typeface="DejaVu Serif"/>
                <a:cs typeface="DejaVu Serif"/>
              </a:rPr>
              <a:t>y</a:t>
            </a:r>
            <a:r>
              <a:rPr sz="614" spc="71" baseline="41666" dirty="0">
                <a:latin typeface="Times New Roman"/>
                <a:cs typeface="Times New Roman"/>
              </a:rPr>
              <a:t>2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-14" dirty="0">
                <a:latin typeface="Times New Roman"/>
                <a:cs typeface="Times New Roman"/>
              </a:rPr>
              <a:t>1</a:t>
            </a:r>
            <a:r>
              <a:rPr sz="920" spc="-20" baseline="43209" dirty="0">
                <a:latin typeface="Arial"/>
                <a:cs typeface="Arial"/>
              </a:rPr>
              <a:t>Σ</a:t>
            </a:r>
            <a:r>
              <a:rPr sz="614" spc="-20" baseline="46296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+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0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349019" y="3965496"/>
            <a:ext cx="30609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60632" algn="l"/>
              </a:tabLst>
            </a:pPr>
            <a:r>
              <a:rPr sz="614" spc="116" dirty="0">
                <a:latin typeface="Arial"/>
                <a:cs typeface="Arial"/>
              </a:rPr>
              <a:t>.	</a:t>
            </a:r>
            <a:r>
              <a:rPr sz="614" spc="-92" dirty="0">
                <a:latin typeface="Arial"/>
                <a:cs typeface="Arial"/>
              </a:rPr>
              <a:t>Σ</a:t>
            </a:r>
            <a:endParaRPr sz="614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427677" y="4016800"/>
            <a:ext cx="258907" cy="7133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18203" algn="l"/>
              </a:tabLst>
            </a:pPr>
            <a:r>
              <a:rPr sz="409" spc="44" dirty="0">
                <a:latin typeface="Times New Roman"/>
                <a:cs typeface="Times New Roman"/>
              </a:rPr>
              <a:t>2	</a:t>
            </a:r>
            <a:r>
              <a:rPr sz="614" spc="66" baseline="9259" dirty="0">
                <a:latin typeface="Times New Roman"/>
                <a:cs typeface="Times New Roman"/>
              </a:rPr>
              <a:t>2</a:t>
            </a:r>
            <a:endParaRPr sz="614" baseline="9259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142119" y="4028214"/>
            <a:ext cx="83776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51973" algn="l"/>
                <a:tab pos="557631" algn="l"/>
              </a:tabLst>
            </a:pPr>
            <a:r>
              <a:rPr sz="614" b="1" dirty="0">
                <a:latin typeface="Arial"/>
                <a:cs typeface="Arial"/>
              </a:rPr>
              <a:t>176.	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92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	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92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0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142118" y="4132952"/>
            <a:ext cx="812223" cy="299342"/>
          </a:xfrm>
          <a:prstGeom prst="rect">
            <a:avLst/>
          </a:prstGeom>
        </p:spPr>
        <p:txBody>
          <a:bodyPr vert="horz" wrap="square" lIns="0" tIns="58449" rIns="0" bIns="0" rtlCol="0">
            <a:spAutoFit/>
          </a:bodyPr>
          <a:lstStyle/>
          <a:p>
            <a:pPr marL="8659">
              <a:spcBef>
                <a:spcPts val="460"/>
              </a:spcBef>
            </a:pPr>
            <a:r>
              <a:rPr sz="614" b="1" dirty="0">
                <a:latin typeface="Arial"/>
                <a:cs typeface="Arial"/>
              </a:rPr>
              <a:t>177.</a:t>
            </a:r>
            <a:r>
              <a:rPr sz="614" b="1" spc="78" dirty="0">
                <a:latin typeface="Arial"/>
                <a:cs typeface="Arial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41666" dirty="0">
                <a:latin typeface="Times New Roman"/>
                <a:cs typeface="Times New Roman"/>
              </a:rPr>
              <a:t>3</a:t>
            </a:r>
            <a:r>
              <a:rPr sz="614" spc="92" baseline="41666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-17" dirty="0">
                <a:latin typeface="DejaVu Serif"/>
                <a:cs typeface="DejaVu Serif"/>
              </a:rPr>
              <a:t>xy</a:t>
            </a:r>
            <a:r>
              <a:rPr sz="614" spc="-41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20" baseline="41666" dirty="0">
                <a:latin typeface="Times New Roman"/>
                <a:cs typeface="Times New Roman"/>
              </a:rPr>
              <a:t>3</a:t>
            </a:r>
            <a:r>
              <a:rPr sz="614" spc="148" baseline="41666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3</a:t>
            </a:r>
            <a:endParaRPr sz="614">
              <a:latin typeface="Times New Roman"/>
              <a:cs typeface="Times New Roman"/>
            </a:endParaRPr>
          </a:p>
          <a:p>
            <a:pPr marL="8659">
              <a:spcBef>
                <a:spcPts val="392"/>
              </a:spcBef>
            </a:pPr>
            <a:r>
              <a:rPr sz="614" b="1" dirty="0">
                <a:latin typeface="Arial"/>
                <a:cs typeface="Arial"/>
              </a:rPr>
              <a:t>178.</a:t>
            </a:r>
            <a:r>
              <a:rPr sz="614" b="1" spc="75" dirty="0">
                <a:latin typeface="Arial"/>
                <a:cs typeface="Arial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0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spc="-7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6833521" y="5189965"/>
            <a:ext cx="182707" cy="0"/>
          </a:xfrm>
          <a:custGeom>
            <a:avLst/>
            <a:gdLst/>
            <a:ahLst/>
            <a:cxnLst/>
            <a:rect l="l" t="t" r="r" b="b"/>
            <a:pathLst>
              <a:path w="267970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4" name="object 84"/>
          <p:cNvSpPr txBox="1"/>
          <p:nvPr/>
        </p:nvSpPr>
        <p:spPr>
          <a:xfrm>
            <a:off x="6142118" y="4419646"/>
            <a:ext cx="1988993" cy="852699"/>
          </a:xfrm>
          <a:prstGeom prst="rect">
            <a:avLst/>
          </a:prstGeom>
        </p:spPr>
        <p:txBody>
          <a:bodyPr vert="horz" wrap="square" lIns="0" tIns="58449" rIns="0" bIns="0" rtlCol="0">
            <a:spAutoFit/>
          </a:bodyPr>
          <a:lstStyle/>
          <a:p>
            <a:pPr marL="215173" indent="-206514">
              <a:spcBef>
                <a:spcPts val="460"/>
              </a:spcBef>
              <a:buFont typeface="Arial"/>
              <a:buAutoNum type="arabicPeriod" startAt="179"/>
              <a:tabLst>
                <a:tab pos="215606" algn="l"/>
              </a:tabLst>
            </a:pP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-17" dirty="0">
                <a:latin typeface="DejaVu Serif"/>
                <a:cs typeface="DejaVu Serif"/>
              </a:rPr>
              <a:t>xy</a:t>
            </a:r>
            <a:r>
              <a:rPr sz="614" spc="-34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14" dirty="0">
                <a:latin typeface="DejaVu Serif"/>
                <a:cs typeface="DejaVu Serif"/>
              </a:rPr>
              <a:t>y</a:t>
            </a:r>
            <a:r>
              <a:rPr sz="614" spc="20" baseline="41666" dirty="0">
                <a:latin typeface="Times New Roman"/>
                <a:cs typeface="Times New Roman"/>
              </a:rPr>
              <a:t>5</a:t>
            </a:r>
            <a:r>
              <a:rPr sz="614" spc="153" baseline="41666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-44" dirty="0">
                <a:latin typeface="DejaVu Serif"/>
                <a:cs typeface="DejaVu Serif"/>
              </a:rPr>
              <a:t>π</a:t>
            </a:r>
            <a:endParaRPr sz="614">
              <a:latin typeface="DejaVu Serif"/>
              <a:cs typeface="DejaVu Serif"/>
            </a:endParaRPr>
          </a:p>
          <a:p>
            <a:pPr marL="215173" indent="-206514">
              <a:spcBef>
                <a:spcPts val="392"/>
              </a:spcBef>
              <a:buFont typeface="Arial"/>
              <a:buAutoNum type="arabicPeriod" startAt="179"/>
              <a:tabLst>
                <a:tab pos="215606" algn="l"/>
              </a:tabLst>
            </a:pPr>
            <a:r>
              <a:rPr sz="614" spc="51" dirty="0">
                <a:latin typeface="Times New Roman"/>
                <a:cs typeface="Times New Roman"/>
              </a:rPr>
              <a:t>tan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51" dirty="0">
                <a:latin typeface="Times New Roman"/>
                <a:cs typeface="Times New Roman"/>
              </a:rPr>
              <a:t>tan</a:t>
            </a:r>
            <a:r>
              <a:rPr sz="614" spc="-48" dirty="0">
                <a:latin typeface="Times New Roman"/>
                <a:cs typeface="Times New Roman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spc="-3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  <a:p>
            <a:pPr marL="109102" marR="3464" indent="154993" algn="just">
              <a:lnSpc>
                <a:spcPct val="101499"/>
              </a:lnSpc>
              <a:spcBef>
                <a:spcPts val="232"/>
              </a:spcBef>
            </a:pPr>
            <a:r>
              <a:rPr sz="614" spc="-27" dirty="0">
                <a:latin typeface="Arial"/>
                <a:cs typeface="Arial"/>
              </a:rPr>
              <a:t>For </a:t>
            </a:r>
            <a:r>
              <a:rPr sz="614" spc="-44" dirty="0">
                <a:latin typeface="Arial"/>
                <a:cs typeface="Arial"/>
              </a:rPr>
              <a:t>each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following </a:t>
            </a:r>
            <a:r>
              <a:rPr sz="614" spc="-7" dirty="0">
                <a:latin typeface="Arial"/>
                <a:cs typeface="Arial"/>
              </a:rPr>
              <a:t>explicitly </a:t>
            </a:r>
            <a:r>
              <a:rPr sz="614" spc="-27" dirty="0">
                <a:latin typeface="Arial"/>
                <a:cs typeface="Arial"/>
              </a:rPr>
              <a:t>defined </a:t>
            </a:r>
            <a:r>
              <a:rPr sz="614" spc="-14" dirty="0">
                <a:latin typeface="Arial"/>
                <a:cs typeface="Arial"/>
              </a:rPr>
              <a:t>functions  </a:t>
            </a:r>
            <a:r>
              <a:rPr sz="614" dirty="0">
                <a:latin typeface="Arial"/>
                <a:cs typeface="Arial"/>
              </a:rPr>
              <a:t>find </a:t>
            </a:r>
            <a:r>
              <a:rPr sz="614" spc="-27" dirty="0">
                <a:latin typeface="Arial"/>
                <a:cs typeface="Arial"/>
              </a:rPr>
              <a:t>an </a:t>
            </a:r>
            <a:r>
              <a:rPr sz="614" spc="7" dirty="0">
                <a:latin typeface="Arial"/>
                <a:cs typeface="Arial"/>
              </a:rPr>
              <a:t>implicit </a:t>
            </a:r>
            <a:r>
              <a:rPr sz="614" spc="-3" dirty="0">
                <a:latin typeface="Arial"/>
                <a:cs typeface="Arial"/>
              </a:rPr>
              <a:t>definition </a:t>
            </a:r>
            <a:r>
              <a:rPr sz="614" spc="-10" dirty="0">
                <a:latin typeface="Arial"/>
                <a:cs typeface="Arial"/>
              </a:rPr>
              <a:t>which </a:t>
            </a:r>
            <a:r>
              <a:rPr sz="614" spc="-37" dirty="0">
                <a:latin typeface="Arial"/>
                <a:cs typeface="Arial"/>
              </a:rPr>
              <a:t>does </a:t>
            </a:r>
            <a:r>
              <a:rPr sz="614" spc="3" dirty="0">
                <a:latin typeface="Arial"/>
                <a:cs typeface="Arial"/>
              </a:rPr>
              <a:t>not </a:t>
            </a:r>
            <a:r>
              <a:rPr sz="614" spc="-17" dirty="0">
                <a:latin typeface="Arial"/>
                <a:cs typeface="Arial"/>
              </a:rPr>
              <a:t>involve </a:t>
            </a:r>
            <a:r>
              <a:rPr sz="614" spc="-3" dirty="0">
                <a:latin typeface="Arial"/>
                <a:cs typeface="Arial"/>
              </a:rPr>
              <a:t>taking  roots. </a:t>
            </a:r>
            <a:r>
              <a:rPr sz="614" spc="-7" dirty="0">
                <a:latin typeface="Arial"/>
                <a:cs typeface="Arial"/>
              </a:rPr>
              <a:t>Then </a:t>
            </a:r>
            <a:r>
              <a:rPr sz="614" spc="-44" dirty="0">
                <a:latin typeface="Arial"/>
                <a:cs typeface="Arial"/>
              </a:rPr>
              <a:t>use </a:t>
            </a:r>
            <a:r>
              <a:rPr sz="614" dirty="0">
                <a:latin typeface="Arial"/>
                <a:cs typeface="Arial"/>
              </a:rPr>
              <a:t>this </a:t>
            </a:r>
            <a:r>
              <a:rPr sz="614" spc="-10" dirty="0">
                <a:latin typeface="Arial"/>
                <a:cs typeface="Arial"/>
              </a:rPr>
              <a:t>description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spc="3" dirty="0">
                <a:latin typeface="Arial"/>
                <a:cs typeface="Arial"/>
              </a:rPr>
              <a:t>find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0" dirty="0">
                <a:latin typeface="Arial"/>
                <a:cs typeface="Arial"/>
              </a:rPr>
              <a:t>derivative  </a:t>
            </a:r>
            <a:r>
              <a:rPr sz="614" spc="-7" dirty="0">
                <a:latin typeface="DejaVu Serif"/>
                <a:cs typeface="DejaVu Serif"/>
              </a:rPr>
              <a:t>dy/dx</a:t>
            </a:r>
            <a:r>
              <a:rPr sz="614" spc="-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426"/>
              </a:spcBef>
            </a:pPr>
            <a:r>
              <a:rPr sz="614" b="1" dirty="0">
                <a:latin typeface="Arial"/>
                <a:cs typeface="Arial"/>
              </a:rPr>
              <a:t>181.</a:t>
            </a:r>
            <a:r>
              <a:rPr sz="614" b="1" spc="89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920" spc="102" baseline="46296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Times New Roman"/>
                <a:cs typeface="Times New Roman"/>
              </a:rPr>
              <a:t>1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u="sng" spc="-2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14" u="sng" spc="-58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14" u="sng" spc="9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780535" y="5322282"/>
            <a:ext cx="46759" cy="607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341" spc="58" dirty="0">
                <a:latin typeface="Times New Roman"/>
                <a:cs typeface="Times New Roman"/>
              </a:rPr>
              <a:t>4</a:t>
            </a:r>
            <a:endParaRPr sz="341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765555" y="5252774"/>
            <a:ext cx="8875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222" dirty="0">
                <a:latin typeface="Arial"/>
                <a:cs typeface="Arial"/>
              </a:rPr>
              <a:t>√</a:t>
            </a:r>
            <a:endParaRPr sz="614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142118" y="5327762"/>
            <a:ext cx="90877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11758" algn="l"/>
              </a:tabLst>
            </a:pPr>
            <a:r>
              <a:rPr sz="614" b="1" dirty="0">
                <a:latin typeface="Arial"/>
                <a:cs typeface="Arial"/>
              </a:rPr>
              <a:t>182. 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12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82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3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033347" y="5331354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758368" y="5410803"/>
            <a:ext cx="363682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8320">
              <a:lnSpc>
                <a:spcPts val="368"/>
              </a:lnSpc>
              <a:spcBef>
                <a:spcPts val="65"/>
              </a:spcBef>
              <a:tabLst>
                <a:tab pos="354580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614">
              <a:latin typeface="Times New Roman"/>
              <a:cs typeface="Times New Roman"/>
            </a:endParaRPr>
          </a:p>
          <a:p>
            <a:pPr marL="8659">
              <a:lnSpc>
                <a:spcPts val="368"/>
              </a:lnSpc>
            </a:pPr>
            <a:r>
              <a:rPr sz="614" spc="290" dirty="0">
                <a:latin typeface="Arial"/>
                <a:cs typeface="Arial"/>
              </a:rPr>
              <a:t>√</a:t>
            </a:r>
            <a:endParaRPr sz="614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142118" y="5480976"/>
            <a:ext cx="96289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04398" algn="l"/>
              </a:tabLst>
            </a:pPr>
            <a:r>
              <a:rPr sz="614" b="1" dirty="0">
                <a:latin typeface="Arial"/>
                <a:cs typeface="Arial"/>
              </a:rPr>
              <a:t>183. 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12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126" dirty="0">
                <a:latin typeface="DejaVu Sans"/>
                <a:cs typeface="DejaVu Sans"/>
              </a:rPr>
              <a:t> </a:t>
            </a:r>
            <a:r>
              <a:rPr sz="920" spc="102" baseline="40123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854008" y="5648992"/>
            <a:ext cx="254577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25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2" name="object 92"/>
          <p:cNvSpPr txBox="1"/>
          <p:nvPr/>
        </p:nvSpPr>
        <p:spPr>
          <a:xfrm>
            <a:off x="6142118" y="5634510"/>
            <a:ext cx="97501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184.</a:t>
            </a:r>
            <a:r>
              <a:rPr sz="614" b="1" spc="82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spc="-3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72" dirty="0">
                <a:latin typeface="Times New Roman"/>
                <a:cs typeface="Times New Roman"/>
              </a:rPr>
              <a:t> </a:t>
            </a:r>
            <a:r>
              <a:rPr sz="920" spc="-122" baseline="49382" dirty="0">
                <a:latin typeface="Arial"/>
                <a:cs typeface="Arial"/>
              </a:rPr>
              <a:t>√</a:t>
            </a:r>
            <a:r>
              <a:rPr sz="511" spc="-122" baseline="44444" dirty="0">
                <a:latin typeface="Times New Roman"/>
                <a:cs typeface="Times New Roman"/>
              </a:rPr>
              <a:t>4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1" dirty="0">
                <a:latin typeface="DejaVu Sans"/>
                <a:cs typeface="DejaVu Sans"/>
              </a:rPr>
              <a:t> </a:t>
            </a:r>
            <a:r>
              <a:rPr sz="920" spc="102" baseline="40123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765555" y="5717862"/>
            <a:ext cx="9741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0" dirty="0">
                <a:latin typeface="Arial"/>
                <a:cs typeface="Arial"/>
              </a:rPr>
              <a:t>√</a:t>
            </a:r>
            <a:endParaRPr sz="614">
              <a:latin typeface="Arial"/>
              <a:cs typeface="Aria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854008" y="5802526"/>
            <a:ext cx="468024" cy="0"/>
          </a:xfrm>
          <a:custGeom>
            <a:avLst/>
            <a:gdLst/>
            <a:ahLst/>
            <a:cxnLst/>
            <a:rect l="l" t="t" r="r" b="b"/>
            <a:pathLst>
              <a:path w="686435">
                <a:moveTo>
                  <a:pt x="0" y="0"/>
                </a:moveTo>
                <a:lnTo>
                  <a:pt x="68604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5" name="object 95"/>
          <p:cNvSpPr txBox="1"/>
          <p:nvPr/>
        </p:nvSpPr>
        <p:spPr>
          <a:xfrm>
            <a:off x="6845349" y="5758015"/>
            <a:ext cx="3238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14750" algn="l"/>
              </a:tabLst>
            </a:pPr>
            <a:r>
              <a:rPr sz="614" spc="130" dirty="0">
                <a:latin typeface="DejaVu Sans"/>
                <a:cs typeface="DejaVu Sans"/>
              </a:rPr>
              <a:t>√</a:t>
            </a:r>
            <a:r>
              <a:rPr sz="614" u="sng" spc="1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142118" y="5809408"/>
            <a:ext cx="1184131" cy="12372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39408" algn="ctr">
              <a:lnSpc>
                <a:spcPts val="256"/>
              </a:lnSpc>
              <a:spcBef>
                <a:spcPts val="65"/>
              </a:spcBef>
            </a:pPr>
            <a:r>
              <a:rPr sz="341" spc="58" dirty="0">
                <a:latin typeface="Times New Roman"/>
                <a:cs typeface="Times New Roman"/>
              </a:rPr>
              <a:t>3</a:t>
            </a:r>
            <a:endParaRPr sz="341">
              <a:latin typeface="Times New Roman"/>
              <a:cs typeface="Times New Roman"/>
            </a:endParaRPr>
          </a:p>
          <a:p>
            <a:pPr marL="8659">
              <a:lnSpc>
                <a:spcPts val="583"/>
              </a:lnSpc>
              <a:tabLst>
                <a:tab pos="777999" algn="l"/>
              </a:tabLst>
            </a:pPr>
            <a:r>
              <a:rPr sz="614" b="1" dirty="0">
                <a:latin typeface="Arial"/>
                <a:cs typeface="Arial"/>
              </a:rPr>
              <a:t>185. 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12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72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8" dirty="0">
                <a:latin typeface="DejaVu Sans"/>
                <a:cs typeface="DejaVu Sans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6854008" y="6002637"/>
            <a:ext cx="224270" cy="0"/>
          </a:xfrm>
          <a:custGeom>
            <a:avLst/>
            <a:gdLst/>
            <a:ahLst/>
            <a:cxnLst/>
            <a:rect l="l" t="t" r="r" b="b"/>
            <a:pathLst>
              <a:path w="328929">
                <a:moveTo>
                  <a:pt x="0" y="0"/>
                </a:moveTo>
                <a:lnTo>
                  <a:pt x="328434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8" name="object 98"/>
          <p:cNvSpPr txBox="1"/>
          <p:nvPr/>
        </p:nvSpPr>
        <p:spPr>
          <a:xfrm>
            <a:off x="6142118" y="5992962"/>
            <a:ext cx="940377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186.</a:t>
            </a:r>
            <a:r>
              <a:rPr sz="614" b="1" spc="82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spc="-3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68" dirty="0">
                <a:latin typeface="Times New Roman"/>
                <a:cs typeface="Times New Roman"/>
              </a:rPr>
              <a:t> </a:t>
            </a:r>
            <a:r>
              <a:rPr sz="920" spc="-122" baseline="52469" dirty="0">
                <a:latin typeface="Arial"/>
                <a:cs typeface="Arial"/>
              </a:rPr>
              <a:t>√</a:t>
            </a:r>
            <a:r>
              <a:rPr sz="511" spc="-122" baseline="50000" dirty="0">
                <a:latin typeface="Times New Roman"/>
                <a:cs typeface="Times New Roman"/>
              </a:rPr>
              <a:t>4 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3</a:t>
            </a:fld>
            <a:endParaRPr spc="31" dirty="0"/>
          </a:p>
        </p:txBody>
      </p:sp>
    </p:spTree>
    <p:extLst>
      <p:ext uri="{BB962C8B-B14F-4D97-AF65-F5344CB8AC3E}">
        <p14:creationId xmlns:p14="http://schemas.microsoft.com/office/powerpoint/2010/main" val="1011207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72505" y="628373"/>
            <a:ext cx="432089" cy="0"/>
          </a:xfrm>
          <a:custGeom>
            <a:avLst/>
            <a:gdLst/>
            <a:ahLst/>
            <a:cxnLst/>
            <a:rect l="l" t="t" r="r" b="b"/>
            <a:pathLst>
              <a:path w="633730">
                <a:moveTo>
                  <a:pt x="0" y="0"/>
                </a:moveTo>
                <a:lnTo>
                  <a:pt x="63332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" name="object 3"/>
          <p:cNvSpPr/>
          <p:nvPr/>
        </p:nvSpPr>
        <p:spPr>
          <a:xfrm>
            <a:off x="4881762" y="668525"/>
            <a:ext cx="222972" cy="0"/>
          </a:xfrm>
          <a:custGeom>
            <a:avLst/>
            <a:gdLst/>
            <a:ahLst/>
            <a:cxnLst/>
            <a:rect l="l" t="t" r="r" b="b"/>
            <a:pathLst>
              <a:path w="327025">
                <a:moveTo>
                  <a:pt x="0" y="0"/>
                </a:moveTo>
                <a:lnTo>
                  <a:pt x="326415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 txBox="1"/>
          <p:nvPr/>
        </p:nvSpPr>
        <p:spPr>
          <a:xfrm>
            <a:off x="3960608" y="648285"/>
            <a:ext cx="115252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187.</a:t>
            </a:r>
            <a:r>
              <a:rPr sz="614" b="1" spc="82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68" dirty="0">
                <a:latin typeface="Times New Roman"/>
                <a:cs typeface="Times New Roman"/>
              </a:rPr>
              <a:t> </a:t>
            </a:r>
            <a:r>
              <a:rPr sz="920" spc="-122" baseline="74074" dirty="0">
                <a:latin typeface="Arial"/>
                <a:cs typeface="Arial"/>
              </a:rPr>
              <a:t>√</a:t>
            </a:r>
            <a:r>
              <a:rPr sz="511" spc="-122" baseline="61111" dirty="0">
                <a:latin typeface="Times New Roman"/>
                <a:cs typeface="Times New Roman"/>
              </a:rPr>
              <a:t>3 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r>
              <a:rPr sz="614" u="sng" spc="-61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 </a:t>
            </a:r>
            <a:r>
              <a:rPr sz="614" u="sng" spc="-2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−</a:t>
            </a:r>
            <a:r>
              <a:rPr sz="614" spc="-58" dirty="0">
                <a:latin typeface="DejaVu Sans"/>
                <a:cs typeface="DejaVu Sans"/>
              </a:rPr>
              <a:t> </a:t>
            </a:r>
            <a:r>
              <a:rPr sz="920" spc="71" baseline="46296" dirty="0">
                <a:latin typeface="DejaVu Sans"/>
                <a:cs typeface="DejaVu Sans"/>
              </a:rPr>
              <a:t>√</a:t>
            </a:r>
            <a:r>
              <a:rPr sz="614" spc="48" dirty="0">
                <a:latin typeface="Times New Roman"/>
                <a:cs typeface="Times New Roman"/>
              </a:rPr>
              <a:t>2</a:t>
            </a:r>
            <a:r>
              <a:rPr sz="614" spc="48" dirty="0">
                <a:latin typeface="DejaVu Serif"/>
                <a:cs typeface="DejaVu Serif"/>
              </a:rPr>
              <a:t>x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46187" y="871589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 txBox="1"/>
          <p:nvPr/>
        </p:nvSpPr>
        <p:spPr>
          <a:xfrm>
            <a:off x="3960608" y="846648"/>
            <a:ext cx="83949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188.</a:t>
            </a:r>
            <a:r>
              <a:rPr sz="614" b="1" spc="82" dirty="0">
                <a:latin typeface="Arial"/>
                <a:cs typeface="Arial"/>
              </a:rPr>
              <a:t> </a:t>
            </a:r>
            <a:r>
              <a:rPr sz="614" spc="-37" dirty="0">
                <a:latin typeface="DejaVu Serif"/>
                <a:cs typeface="DejaVu Serif"/>
              </a:rPr>
              <a:t>y</a:t>
            </a:r>
            <a:r>
              <a:rPr sz="614" spc="-3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68" dirty="0">
                <a:latin typeface="Times New Roman"/>
                <a:cs typeface="Times New Roman"/>
              </a:rPr>
              <a:t> </a:t>
            </a:r>
            <a:r>
              <a:rPr sz="920" spc="-122" baseline="70987" dirty="0">
                <a:latin typeface="Arial"/>
                <a:cs typeface="Arial"/>
              </a:rPr>
              <a:t>√</a:t>
            </a:r>
            <a:r>
              <a:rPr sz="511" spc="-122" baseline="55555" dirty="0">
                <a:latin typeface="Times New Roman"/>
                <a:cs typeface="Times New Roman"/>
              </a:rPr>
              <a:t>4  </a:t>
            </a:r>
            <a:r>
              <a:rPr sz="920" spc="-164" baseline="43209" dirty="0">
                <a:latin typeface="DejaVu Sans"/>
                <a:cs typeface="DejaVu Sans"/>
              </a:rPr>
              <a:t>√</a:t>
            </a:r>
            <a:r>
              <a:rPr sz="511" spc="-164" baseline="38888" dirty="0">
                <a:latin typeface="Times New Roman"/>
                <a:cs typeface="Times New Roman"/>
              </a:rPr>
              <a:t>3</a:t>
            </a:r>
            <a:r>
              <a:rPr sz="511" spc="127" baseline="38888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0607" y="964167"/>
            <a:ext cx="2001982" cy="543593"/>
          </a:xfrm>
          <a:prstGeom prst="rect">
            <a:avLst/>
          </a:prstGeom>
        </p:spPr>
        <p:txBody>
          <a:bodyPr vert="horz" wrap="square" lIns="0" tIns="41131" rIns="0" bIns="0" rtlCol="0">
            <a:spAutoFit/>
          </a:bodyPr>
          <a:lstStyle/>
          <a:p>
            <a:pPr marL="8659">
              <a:spcBef>
                <a:spcPts val="324"/>
              </a:spcBef>
            </a:pPr>
            <a:r>
              <a:rPr sz="614" b="1" dirty="0">
                <a:latin typeface="Arial"/>
                <a:cs typeface="Arial"/>
              </a:rPr>
              <a:t>189. </a:t>
            </a:r>
            <a:r>
              <a:rPr sz="614" b="1" dirty="0">
                <a:latin typeface="Georgia"/>
                <a:cs typeface="Georgia"/>
              </a:rPr>
              <a:t>Group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9102" marR="3464" indent="154993" algn="just">
              <a:lnSpc>
                <a:spcPct val="101499"/>
              </a:lnSpc>
              <a:spcBef>
                <a:spcPts val="249"/>
              </a:spcBef>
            </a:pPr>
            <a:r>
              <a:rPr sz="614" i="1" spc="-17" dirty="0">
                <a:latin typeface="Arial"/>
                <a:cs typeface="Arial"/>
              </a:rPr>
              <a:t>(Inverse </a:t>
            </a:r>
            <a:r>
              <a:rPr sz="614" i="1" spc="17" dirty="0">
                <a:latin typeface="Arial"/>
                <a:cs typeface="Arial"/>
              </a:rPr>
              <a:t>trig </a:t>
            </a:r>
            <a:r>
              <a:rPr sz="614" i="1" spc="-10" dirty="0">
                <a:latin typeface="Arial"/>
                <a:cs typeface="Arial"/>
              </a:rPr>
              <a:t>review) </a:t>
            </a:r>
            <a:r>
              <a:rPr sz="614" spc="-3" dirty="0">
                <a:latin typeface="Arial"/>
                <a:cs typeface="Arial"/>
              </a:rPr>
              <a:t>Simplify the following </a:t>
            </a:r>
            <a:r>
              <a:rPr sz="614" spc="-31" dirty="0">
                <a:latin typeface="Arial"/>
                <a:cs typeface="Arial"/>
              </a:rPr>
              <a:t>expres-  </a:t>
            </a:r>
            <a:r>
              <a:rPr sz="614" spc="-24" dirty="0">
                <a:latin typeface="Arial"/>
                <a:cs typeface="Arial"/>
              </a:rPr>
              <a:t>sions,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7" dirty="0">
                <a:latin typeface="Arial"/>
                <a:cs typeface="Arial"/>
              </a:rPr>
              <a:t>indicate </a:t>
            </a:r>
            <a:r>
              <a:rPr sz="614" spc="-3" dirty="0">
                <a:latin typeface="Arial"/>
                <a:cs typeface="Arial"/>
              </a:rPr>
              <a:t>for </a:t>
            </a:r>
            <a:r>
              <a:rPr sz="614" spc="-7" dirty="0">
                <a:latin typeface="Arial"/>
                <a:cs typeface="Arial"/>
              </a:rPr>
              <a:t>which </a:t>
            </a:r>
            <a:r>
              <a:rPr sz="614" spc="-27" dirty="0">
                <a:latin typeface="Arial"/>
                <a:cs typeface="Arial"/>
              </a:rPr>
              <a:t>values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7" dirty="0">
                <a:latin typeface="Arial"/>
                <a:cs typeface="Arial"/>
              </a:rPr>
              <a:t>(or </a:t>
            </a:r>
            <a:r>
              <a:rPr sz="614" spc="-27" dirty="0">
                <a:latin typeface="DejaVu Serif"/>
                <a:cs typeface="DejaVu Serif"/>
              </a:rPr>
              <a:t>θ</a:t>
            </a:r>
            <a:r>
              <a:rPr sz="614" spc="-27" dirty="0">
                <a:latin typeface="Arial"/>
                <a:cs typeface="Arial"/>
              </a:rPr>
              <a:t>, </a:t>
            </a:r>
            <a:r>
              <a:rPr sz="614" spc="-14" dirty="0">
                <a:latin typeface="Arial"/>
                <a:cs typeface="Arial"/>
              </a:rPr>
              <a:t>or </a:t>
            </a:r>
            <a:r>
              <a:rPr sz="614" spc="7" dirty="0">
                <a:latin typeface="Arial"/>
                <a:cs typeface="Arial"/>
              </a:rPr>
              <a:t>. . . </a:t>
            </a:r>
            <a:r>
              <a:rPr sz="614" spc="44" dirty="0">
                <a:latin typeface="Arial"/>
                <a:cs typeface="Arial"/>
              </a:rPr>
              <a:t>)  </a:t>
            </a:r>
            <a:r>
              <a:rPr sz="614" spc="-20" dirty="0">
                <a:latin typeface="Arial"/>
                <a:cs typeface="Arial"/>
              </a:rPr>
              <a:t>your </a:t>
            </a:r>
            <a:r>
              <a:rPr sz="614" spc="-10" dirty="0">
                <a:latin typeface="Arial"/>
                <a:cs typeface="Arial"/>
              </a:rPr>
              <a:t>simplification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valid. In </a:t>
            </a:r>
            <a:r>
              <a:rPr sz="614" spc="-55" dirty="0">
                <a:latin typeface="Arial"/>
                <a:cs typeface="Arial"/>
              </a:rPr>
              <a:t>case </a:t>
            </a:r>
            <a:r>
              <a:rPr sz="614" spc="-7" dirty="0">
                <a:latin typeface="Arial"/>
                <a:cs typeface="Arial"/>
              </a:rPr>
              <a:t>of doubt, </a:t>
            </a:r>
            <a:r>
              <a:rPr sz="614" spc="14" dirty="0">
                <a:latin typeface="Arial"/>
                <a:cs typeface="Arial"/>
              </a:rPr>
              <a:t>try </a:t>
            </a:r>
            <a:r>
              <a:rPr sz="614" spc="3" dirty="0">
                <a:latin typeface="Arial"/>
                <a:cs typeface="Arial"/>
              </a:rPr>
              <a:t>plotting 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" dirty="0">
                <a:latin typeface="Arial"/>
                <a:cs typeface="Arial"/>
              </a:rPr>
              <a:t>function </a:t>
            </a:r>
            <a:r>
              <a:rPr sz="614" spc="-24" dirty="0">
                <a:latin typeface="Arial"/>
                <a:cs typeface="Arial"/>
              </a:rPr>
              <a:t>on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17" dirty="0">
                <a:latin typeface="Arial"/>
                <a:cs typeface="Arial"/>
              </a:rPr>
              <a:t>graphing </a:t>
            </a:r>
            <a:r>
              <a:rPr sz="614" spc="-10" dirty="0">
                <a:latin typeface="Arial"/>
                <a:cs typeface="Arial"/>
              </a:rPr>
              <a:t>calculator.</a:t>
            </a:r>
            <a:endParaRPr sz="614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95004" y="1512980"/>
            <a:ext cx="619558" cy="493906"/>
          </a:xfrm>
          <a:prstGeom prst="rect">
            <a:avLst/>
          </a:prstGeom>
        </p:spPr>
        <p:txBody>
          <a:bodyPr vert="horz" wrap="square" lIns="0" tIns="38533" rIns="0" bIns="0" rtlCol="0">
            <a:spAutoFit/>
          </a:bodyPr>
          <a:lstStyle/>
          <a:p>
            <a:pPr marL="158457" indent="-147201">
              <a:spcBef>
                <a:spcPts val="303"/>
              </a:spcBef>
              <a:buFont typeface="Arial"/>
              <a:buAutoNum type="alphaLcParenBoth"/>
              <a:tabLst>
                <a:tab pos="158890" algn="l"/>
              </a:tabLst>
            </a:pP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arcsin</a:t>
            </a:r>
            <a:r>
              <a:rPr sz="614" spc="-82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marL="158457" indent="-149798">
              <a:spcBef>
                <a:spcPts val="235"/>
              </a:spcBef>
              <a:buFont typeface="Arial"/>
              <a:buAutoNum type="alphaLcParenBoth"/>
              <a:tabLst>
                <a:tab pos="158890" algn="l"/>
              </a:tabLst>
            </a:pPr>
            <a:r>
              <a:rPr sz="614" spc="7" dirty="0">
                <a:latin typeface="Times New Roman"/>
                <a:cs typeface="Times New Roman"/>
              </a:rPr>
              <a:t>cos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arcsin</a:t>
            </a:r>
            <a:r>
              <a:rPr sz="614" spc="-82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marL="158457" indent="-144603">
              <a:spcBef>
                <a:spcPts val="235"/>
              </a:spcBef>
              <a:buFont typeface="Arial"/>
              <a:buAutoNum type="alphaLcParenBoth"/>
              <a:tabLst>
                <a:tab pos="158890" algn="l"/>
              </a:tabLst>
            </a:pPr>
            <a:r>
              <a:rPr sz="614" spc="41" dirty="0">
                <a:latin typeface="Times New Roman"/>
                <a:cs typeface="Times New Roman"/>
              </a:rPr>
              <a:t>arctan(tan</a:t>
            </a:r>
            <a:r>
              <a:rPr sz="614" spc="-72" dirty="0">
                <a:latin typeface="Times New Roman"/>
                <a:cs typeface="Times New Roman"/>
              </a:rPr>
              <a:t> </a:t>
            </a:r>
            <a:r>
              <a:rPr sz="614" spc="-10" dirty="0">
                <a:latin typeface="DejaVu Serif"/>
                <a:cs typeface="DejaVu Serif"/>
              </a:rPr>
              <a:t>θ</a:t>
            </a:r>
            <a:r>
              <a:rPr sz="614" spc="-10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  <a:p>
            <a:pPr marL="158457" indent="-149798">
              <a:spcBef>
                <a:spcPts val="235"/>
              </a:spcBef>
              <a:buFont typeface="Arial"/>
              <a:buAutoNum type="alphaLcParenBoth"/>
              <a:tabLst>
                <a:tab pos="158890" algn="l"/>
              </a:tabLst>
            </a:pPr>
            <a:r>
              <a:rPr sz="614" spc="27" dirty="0">
                <a:latin typeface="Times New Roman"/>
                <a:cs typeface="Times New Roman"/>
              </a:rPr>
              <a:t>cot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41" dirty="0">
                <a:latin typeface="Times New Roman"/>
                <a:cs typeface="Times New Roman"/>
              </a:rPr>
              <a:t>arctan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30823" y="1512980"/>
            <a:ext cx="584922" cy="493906"/>
          </a:xfrm>
          <a:prstGeom prst="rect">
            <a:avLst/>
          </a:prstGeom>
        </p:spPr>
        <p:txBody>
          <a:bodyPr vert="horz" wrap="square" lIns="0" tIns="38533" rIns="0" bIns="0" rtlCol="0">
            <a:spAutoFit/>
          </a:bodyPr>
          <a:lstStyle/>
          <a:p>
            <a:pPr marL="158457" indent="-146334">
              <a:spcBef>
                <a:spcPts val="303"/>
              </a:spcBef>
              <a:buFont typeface="Arial"/>
              <a:buAutoNum type="alphaLcParenBoth" startAt="5"/>
              <a:tabLst>
                <a:tab pos="158890" algn="l"/>
              </a:tabLst>
            </a:pPr>
            <a:r>
              <a:rPr sz="614" spc="51" dirty="0">
                <a:latin typeface="Times New Roman"/>
                <a:cs typeface="Times New Roman"/>
              </a:rPr>
              <a:t>tan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41" dirty="0">
                <a:latin typeface="Times New Roman"/>
                <a:cs typeface="Times New Roman"/>
              </a:rPr>
              <a:t>arctan</a:t>
            </a:r>
            <a:r>
              <a:rPr sz="614" spc="-82" dirty="0">
                <a:latin typeface="Times New Roman"/>
                <a:cs typeface="Times New Roman"/>
              </a:rPr>
              <a:t> </a:t>
            </a:r>
            <a:r>
              <a:rPr sz="614" spc="-34" dirty="0">
                <a:latin typeface="DejaVu Serif"/>
                <a:cs typeface="DejaVu Serif"/>
              </a:rPr>
              <a:t>z</a:t>
            </a:r>
            <a:endParaRPr sz="614">
              <a:latin typeface="DejaVu Serif"/>
              <a:cs typeface="DejaVu Serif"/>
            </a:endParaRPr>
          </a:p>
          <a:p>
            <a:pPr marL="158457" indent="-138542">
              <a:spcBef>
                <a:spcPts val="235"/>
              </a:spcBef>
              <a:buFont typeface="Arial"/>
              <a:buAutoNum type="alphaLcParenBoth" startAt="5"/>
              <a:tabLst>
                <a:tab pos="158890" algn="l"/>
              </a:tabLst>
            </a:pPr>
            <a:r>
              <a:rPr sz="614" spc="51" dirty="0">
                <a:latin typeface="Times New Roman"/>
                <a:cs typeface="Times New Roman"/>
              </a:rPr>
              <a:t>tan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arcsin</a:t>
            </a:r>
            <a:r>
              <a:rPr sz="614" spc="-82" dirty="0">
                <a:latin typeface="Times New Roman"/>
                <a:cs typeface="Times New Roman"/>
              </a:rPr>
              <a:t> </a:t>
            </a:r>
            <a:r>
              <a:rPr sz="614" spc="-78" dirty="0">
                <a:latin typeface="DejaVu Serif"/>
                <a:cs typeface="DejaVu Serif"/>
              </a:rPr>
              <a:t>θ</a:t>
            </a:r>
            <a:endParaRPr sz="614">
              <a:latin typeface="DejaVu Serif"/>
              <a:cs typeface="DejaVu Serif"/>
            </a:endParaRPr>
          </a:p>
          <a:p>
            <a:pPr marL="158457" indent="-148932">
              <a:spcBef>
                <a:spcPts val="235"/>
              </a:spcBef>
              <a:buFont typeface="Arial"/>
              <a:buAutoNum type="alphaLcParenBoth" startAt="5"/>
              <a:tabLst>
                <a:tab pos="158890" algn="l"/>
              </a:tabLst>
            </a:pPr>
            <a:r>
              <a:rPr sz="614" spc="20" dirty="0">
                <a:latin typeface="Times New Roman"/>
                <a:cs typeface="Times New Roman"/>
              </a:rPr>
              <a:t>arcsin(sin</a:t>
            </a:r>
            <a:r>
              <a:rPr sz="614" spc="-72" dirty="0">
                <a:latin typeface="Times New Roman"/>
                <a:cs typeface="Times New Roman"/>
              </a:rPr>
              <a:t> </a:t>
            </a:r>
            <a:r>
              <a:rPr sz="614" spc="-10" dirty="0">
                <a:latin typeface="DejaVu Serif"/>
                <a:cs typeface="DejaVu Serif"/>
              </a:rPr>
              <a:t>θ</a:t>
            </a:r>
            <a:r>
              <a:rPr sz="614" spc="-10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  <a:p>
            <a:pPr marL="158457" indent="-149798">
              <a:spcBef>
                <a:spcPts val="235"/>
              </a:spcBef>
              <a:buFont typeface="Arial"/>
              <a:buAutoNum type="alphaLcParenBoth" startAt="5"/>
              <a:tabLst>
                <a:tab pos="158890" algn="l"/>
              </a:tabLst>
            </a:pPr>
            <a:r>
              <a:rPr sz="614" spc="27" dirty="0">
                <a:latin typeface="Times New Roman"/>
                <a:cs typeface="Times New Roman"/>
              </a:rPr>
              <a:t>cot</a:t>
            </a:r>
            <a:r>
              <a:rPr sz="614" spc="-65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arcsin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21378" y="2587431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 txBox="1"/>
          <p:nvPr/>
        </p:nvSpPr>
        <p:spPr>
          <a:xfrm>
            <a:off x="3960607" y="2080091"/>
            <a:ext cx="2001982" cy="876656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09102" marR="3464" indent="154993" algn="just">
              <a:lnSpc>
                <a:spcPct val="101499"/>
              </a:lnSpc>
              <a:spcBef>
                <a:spcPts val="55"/>
              </a:spcBef>
            </a:pPr>
            <a:r>
              <a:rPr sz="614" spc="-14" dirty="0">
                <a:latin typeface="Arial"/>
                <a:cs typeface="Arial"/>
              </a:rPr>
              <a:t>Now </a:t>
            </a:r>
            <a:r>
              <a:rPr sz="614" spc="17" dirty="0">
                <a:latin typeface="Arial"/>
                <a:cs typeface="Arial"/>
              </a:rPr>
              <a:t>that </a:t>
            </a:r>
            <a:r>
              <a:rPr sz="614" spc="-20" dirty="0">
                <a:latin typeface="Arial"/>
                <a:cs typeface="Arial"/>
              </a:rPr>
              <a:t>you </a:t>
            </a:r>
            <a:r>
              <a:rPr sz="614" spc="-14" dirty="0">
                <a:latin typeface="Arial"/>
                <a:cs typeface="Arial"/>
              </a:rPr>
              <a:t>know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derivatives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24" dirty="0">
                <a:latin typeface="Times New Roman"/>
                <a:cs typeface="Times New Roman"/>
              </a:rPr>
              <a:t>arcsin </a:t>
            </a:r>
            <a:r>
              <a:rPr sz="614" spc="-20" dirty="0">
                <a:latin typeface="Arial"/>
                <a:cs typeface="Arial"/>
              </a:rPr>
              <a:t>and  </a:t>
            </a:r>
            <a:r>
              <a:rPr sz="614" spc="34" dirty="0">
                <a:latin typeface="Times New Roman"/>
                <a:cs typeface="Times New Roman"/>
              </a:rPr>
              <a:t>arctan</a:t>
            </a:r>
            <a:r>
              <a:rPr sz="614" spc="34" dirty="0">
                <a:latin typeface="Arial"/>
                <a:cs typeface="Arial"/>
              </a:rPr>
              <a:t>, </a:t>
            </a:r>
            <a:r>
              <a:rPr sz="614" spc="-34" dirty="0">
                <a:latin typeface="Arial"/>
                <a:cs typeface="Arial"/>
              </a:rPr>
              <a:t>you </a:t>
            </a:r>
            <a:r>
              <a:rPr sz="614" spc="-37" dirty="0">
                <a:latin typeface="Arial"/>
                <a:cs typeface="Arial"/>
              </a:rPr>
              <a:t>can </a:t>
            </a:r>
            <a:r>
              <a:rPr sz="614" spc="-7" dirty="0">
                <a:latin typeface="Arial"/>
                <a:cs typeface="Arial"/>
              </a:rPr>
              <a:t>find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derivatives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following func-  </a:t>
            </a:r>
            <a:r>
              <a:rPr sz="614" spc="-7" dirty="0">
                <a:latin typeface="Arial"/>
                <a:cs typeface="Arial"/>
              </a:rPr>
              <a:t>tions. </a:t>
            </a:r>
            <a:r>
              <a:rPr sz="614" spc="3" dirty="0">
                <a:latin typeface="Arial"/>
                <a:cs typeface="Arial"/>
              </a:rPr>
              <a:t>What </a:t>
            </a:r>
            <a:r>
              <a:rPr sz="614" spc="-37" dirty="0">
                <a:latin typeface="Arial"/>
                <a:cs typeface="Arial"/>
              </a:rPr>
              <a:t>are</a:t>
            </a:r>
            <a:r>
              <a:rPr sz="614" spc="17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they?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416"/>
              </a:spcBef>
              <a:buFont typeface="Arial"/>
              <a:buAutoNum type="arabicPeriod" startAt="190"/>
              <a:tabLst>
                <a:tab pos="215606" algn="l"/>
              </a:tabLst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arcsin(2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  <a:p>
            <a:pPr marL="215173" indent="-206514">
              <a:spcBef>
                <a:spcPts val="416"/>
              </a:spcBef>
              <a:buFont typeface="Arial"/>
              <a:buAutoNum type="arabicPeriod" startAt="190"/>
              <a:tabLst>
                <a:tab pos="215606" algn="l"/>
              </a:tabLst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arcsin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920" spc="102" baseline="43209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marL="215173" indent="-206514">
              <a:spcBef>
                <a:spcPts val="416"/>
              </a:spcBef>
              <a:buFont typeface="Arial"/>
              <a:buAutoNum type="arabicPeriod" startAt="190"/>
              <a:tabLst>
                <a:tab pos="215606" algn="l"/>
              </a:tabLst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31" dirty="0">
                <a:latin typeface="Times New Roman"/>
                <a:cs typeface="Times New Roman"/>
              </a:rPr>
              <a:t>arctan(sin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  <a:p>
            <a:pPr marL="215173" indent="-206514">
              <a:spcBef>
                <a:spcPts val="412"/>
              </a:spcBef>
              <a:buFont typeface="Arial"/>
              <a:buAutoNum type="arabicPeriod" startAt="190"/>
              <a:tabLst>
                <a:tab pos="215606" algn="l"/>
              </a:tabLst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41" dirty="0">
                <a:latin typeface="Times New Roman"/>
                <a:cs typeface="Times New Roman"/>
              </a:rPr>
              <a:t>arctan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60608" y="3012554"/>
            <a:ext cx="82131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194.</a:t>
            </a:r>
            <a:r>
              <a:rPr sz="614" b="1" spc="75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920" spc="51" baseline="43209" dirty="0">
                <a:latin typeface="Arial"/>
                <a:cs typeface="Arial"/>
              </a:rPr>
              <a:t>.</a:t>
            </a:r>
            <a:r>
              <a:rPr sz="614" spc="34" dirty="0">
                <a:latin typeface="Times New Roman"/>
                <a:cs typeface="Times New Roman"/>
              </a:rPr>
              <a:t>arcsin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-41" dirty="0">
                <a:latin typeface="DejaVu Serif"/>
                <a:cs typeface="DejaVu Serif"/>
              </a:rPr>
              <a:t>x</a:t>
            </a:r>
            <a:r>
              <a:rPr sz="920" spc="-61" baseline="43209" dirty="0">
                <a:latin typeface="Arial"/>
                <a:cs typeface="Arial"/>
              </a:rPr>
              <a:t>Σ</a:t>
            </a:r>
            <a:endParaRPr sz="920" baseline="43209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64604" y="2993763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76680" y="3149792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447387" y="3266901"/>
            <a:ext cx="516082" cy="0"/>
          </a:xfrm>
          <a:custGeom>
            <a:avLst/>
            <a:gdLst/>
            <a:ahLst/>
            <a:cxnLst/>
            <a:rect l="l" t="t" r="r" b="b"/>
            <a:pathLst>
              <a:path w="756919">
                <a:moveTo>
                  <a:pt x="0" y="0"/>
                </a:moveTo>
                <a:lnTo>
                  <a:pt x="75651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 txBox="1"/>
          <p:nvPr/>
        </p:nvSpPr>
        <p:spPr>
          <a:xfrm>
            <a:off x="3960608" y="3200007"/>
            <a:ext cx="1007052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575"/>
              </a:lnSpc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195.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102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  <a:p>
            <a:pPr marL="486628">
              <a:lnSpc>
                <a:spcPts val="575"/>
              </a:lnSpc>
            </a:pP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37" dirty="0">
                <a:latin typeface="Times New Roman"/>
                <a:cs typeface="Times New Roman"/>
              </a:rPr>
              <a:t>(arctan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31" dirty="0">
                <a:latin typeface="Times New Roman"/>
                <a:cs typeface="Times New Roman"/>
              </a:rPr>
              <a:t>)</a:t>
            </a:r>
            <a:r>
              <a:rPr sz="614" spc="46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28380" y="3338665"/>
            <a:ext cx="9741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90" dirty="0">
                <a:latin typeface="Arial"/>
                <a:cs typeface="Arial"/>
              </a:rPr>
              <a:t>√</a:t>
            </a:r>
            <a:endParaRPr sz="614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16833" y="3423328"/>
            <a:ext cx="498764" cy="0"/>
          </a:xfrm>
          <a:custGeom>
            <a:avLst/>
            <a:gdLst/>
            <a:ahLst/>
            <a:cxnLst/>
            <a:rect l="l" t="t" r="r" b="b"/>
            <a:pathLst>
              <a:path w="731519">
                <a:moveTo>
                  <a:pt x="0" y="0"/>
                </a:moveTo>
                <a:lnTo>
                  <a:pt x="73115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9" name="object 19"/>
          <p:cNvSpPr txBox="1"/>
          <p:nvPr/>
        </p:nvSpPr>
        <p:spPr>
          <a:xfrm>
            <a:off x="3960608" y="3408838"/>
            <a:ext cx="102740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55899" algn="l"/>
              </a:tabLst>
            </a:pPr>
            <a:r>
              <a:rPr sz="614" b="1" dirty="0">
                <a:latin typeface="Arial"/>
                <a:cs typeface="Arial"/>
              </a:rPr>
              <a:t>196. 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34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75" dirty="0">
                <a:latin typeface="DejaVu Sans"/>
                <a:cs typeface="DejaVu Sans"/>
              </a:rPr>
              <a:t> </a:t>
            </a:r>
            <a:r>
              <a:rPr sz="614" spc="24" dirty="0">
                <a:latin typeface="Times New Roman"/>
                <a:cs typeface="Times New Roman"/>
              </a:rPr>
              <a:t>(arcsin</a:t>
            </a:r>
            <a:r>
              <a:rPr sz="614" spc="-61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24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70742" y="341243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60608" y="3586557"/>
            <a:ext cx="4632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197.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38728" y="3536343"/>
            <a:ext cx="29787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41" dirty="0">
                <a:latin typeface="Times New Roman"/>
                <a:cs typeface="Times New Roman"/>
              </a:rPr>
              <a:t>arctan</a:t>
            </a:r>
            <a:r>
              <a:rPr sz="614" spc="-92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447387" y="3653452"/>
            <a:ext cx="280555" cy="0"/>
          </a:xfrm>
          <a:custGeom>
            <a:avLst/>
            <a:gdLst/>
            <a:ahLst/>
            <a:cxnLst/>
            <a:rect l="l" t="t" r="r" b="b"/>
            <a:pathLst>
              <a:path w="411480">
                <a:moveTo>
                  <a:pt x="0" y="0"/>
                </a:moveTo>
                <a:lnTo>
                  <a:pt x="411200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 txBox="1"/>
          <p:nvPr/>
        </p:nvSpPr>
        <p:spPr>
          <a:xfrm>
            <a:off x="4447370" y="3616618"/>
            <a:ext cx="894051" cy="342151"/>
          </a:xfrm>
          <a:prstGeom prst="rect">
            <a:avLst/>
          </a:prstGeom>
        </p:spPr>
        <p:txBody>
          <a:bodyPr vert="horz" wrap="square" lIns="0" tIns="30740" rIns="0" bIns="0" rtlCol="0">
            <a:spAutoFit/>
          </a:bodyPr>
          <a:lstStyle/>
          <a:p>
            <a:pPr marL="8659">
              <a:spcBef>
                <a:spcPts val="242"/>
              </a:spcBef>
            </a:pPr>
            <a:r>
              <a:rPr sz="614" spc="24" dirty="0">
                <a:latin typeface="Times New Roman"/>
                <a:cs typeface="Times New Roman"/>
              </a:rPr>
              <a:t>arcsin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marL="230326" marR="3464" indent="28141">
              <a:lnSpc>
                <a:spcPct val="101499"/>
              </a:lnSpc>
              <a:spcBef>
                <a:spcPts val="164"/>
              </a:spcBef>
            </a:pPr>
            <a:r>
              <a:rPr sz="614" b="1" spc="3" dirty="0">
                <a:latin typeface="Arial"/>
                <a:cs typeface="Arial"/>
              </a:rPr>
              <a:t>PROBLEMS </a:t>
            </a:r>
            <a:r>
              <a:rPr sz="614" b="1" spc="24" dirty="0">
                <a:latin typeface="Arial"/>
                <a:cs typeface="Arial"/>
              </a:rPr>
              <a:t>ON  </a:t>
            </a:r>
            <a:r>
              <a:rPr sz="614" b="1" spc="-3" dirty="0">
                <a:latin typeface="Arial"/>
                <a:cs typeface="Arial"/>
              </a:rPr>
              <a:t>RELATED</a:t>
            </a:r>
            <a:r>
              <a:rPr sz="614" b="1" spc="7" dirty="0">
                <a:latin typeface="Arial"/>
                <a:cs typeface="Arial"/>
              </a:rPr>
              <a:t> </a:t>
            </a:r>
            <a:r>
              <a:rPr sz="614" b="1" spc="-10" dirty="0">
                <a:latin typeface="Arial"/>
                <a:cs typeface="Arial"/>
              </a:rPr>
              <a:t>RATES</a:t>
            </a:r>
            <a:endParaRPr sz="614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60608" y="4018108"/>
            <a:ext cx="1988993" cy="484369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09102" marR="3464" indent="-100876" algn="just">
              <a:lnSpc>
                <a:spcPct val="101499"/>
              </a:lnSpc>
              <a:spcBef>
                <a:spcPts val="55"/>
              </a:spcBef>
            </a:pPr>
            <a:r>
              <a:rPr sz="614" b="1" dirty="0">
                <a:latin typeface="Arial"/>
                <a:cs typeface="Arial"/>
              </a:rPr>
              <a:t>198. </a:t>
            </a:r>
            <a:r>
              <a:rPr sz="614" dirty="0">
                <a:latin typeface="Arial"/>
                <a:cs typeface="Arial"/>
              </a:rPr>
              <a:t>A </a:t>
            </a:r>
            <a:r>
              <a:rPr sz="614" spc="-34" dirty="0">
                <a:latin typeface="Arial"/>
                <a:cs typeface="Arial"/>
              </a:rPr>
              <a:t>10 </a:t>
            </a:r>
            <a:r>
              <a:rPr sz="614" spc="3" dirty="0">
                <a:latin typeface="Arial"/>
                <a:cs typeface="Arial"/>
              </a:rPr>
              <a:t>foot </a:t>
            </a:r>
            <a:r>
              <a:rPr sz="614" spc="-20" dirty="0">
                <a:latin typeface="Arial"/>
                <a:cs typeface="Arial"/>
              </a:rPr>
              <a:t>long </a:t>
            </a:r>
            <a:r>
              <a:rPr sz="614" spc="-27" dirty="0">
                <a:latin typeface="Arial"/>
                <a:cs typeface="Arial"/>
              </a:rPr>
              <a:t>pole </a:t>
            </a:r>
            <a:r>
              <a:rPr sz="614" spc="-48" dirty="0">
                <a:latin typeface="Arial"/>
                <a:cs typeface="Arial"/>
              </a:rPr>
              <a:t>has </a:t>
            </a:r>
            <a:r>
              <a:rPr sz="614" spc="-44" dirty="0">
                <a:latin typeface="Arial"/>
                <a:cs typeface="Arial"/>
              </a:rPr>
              <a:t>one </a:t>
            </a:r>
            <a:r>
              <a:rPr sz="614" spc="-41" dirty="0">
                <a:latin typeface="Arial"/>
                <a:cs typeface="Arial"/>
              </a:rPr>
              <a:t>end </a:t>
            </a:r>
            <a:r>
              <a:rPr sz="614" spc="41" dirty="0">
                <a:latin typeface="Arial"/>
                <a:cs typeface="Arial"/>
              </a:rPr>
              <a:t>(</a:t>
            </a:r>
            <a:r>
              <a:rPr sz="614" spc="41" dirty="0">
                <a:latin typeface="DejaVu Serif"/>
                <a:cs typeface="DejaVu Serif"/>
              </a:rPr>
              <a:t>B</a:t>
            </a:r>
            <a:r>
              <a:rPr sz="614" spc="41" dirty="0">
                <a:latin typeface="Arial"/>
                <a:cs typeface="Arial"/>
              </a:rPr>
              <a:t>) </a:t>
            </a:r>
            <a:r>
              <a:rPr sz="614" spc="-31" dirty="0">
                <a:latin typeface="Arial"/>
                <a:cs typeface="Arial"/>
              </a:rPr>
              <a:t>on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0" dirty="0">
                <a:latin typeface="Arial"/>
                <a:cs typeface="Arial"/>
              </a:rPr>
              <a:t>floor </a:t>
            </a:r>
            <a:r>
              <a:rPr sz="614" spc="-34" dirty="0">
                <a:latin typeface="Arial"/>
                <a:cs typeface="Arial"/>
              </a:rPr>
              <a:t>and  </a:t>
            </a:r>
            <a:r>
              <a:rPr sz="614" spc="-14" dirty="0">
                <a:latin typeface="Arial"/>
                <a:cs typeface="Arial"/>
              </a:rPr>
              <a:t>another </a:t>
            </a:r>
            <a:r>
              <a:rPr sz="614" spc="34" dirty="0">
                <a:latin typeface="Arial"/>
                <a:cs typeface="Arial"/>
              </a:rPr>
              <a:t>(</a:t>
            </a:r>
            <a:r>
              <a:rPr sz="614" spc="34" dirty="0">
                <a:latin typeface="DejaVu Serif"/>
                <a:cs typeface="DejaVu Serif"/>
              </a:rPr>
              <a:t>A</a:t>
            </a:r>
            <a:r>
              <a:rPr sz="614" spc="34" dirty="0">
                <a:latin typeface="Arial"/>
                <a:cs typeface="Arial"/>
              </a:rPr>
              <a:t>) </a:t>
            </a:r>
            <a:r>
              <a:rPr sz="614" spc="-17" dirty="0">
                <a:latin typeface="Arial"/>
                <a:cs typeface="Arial"/>
              </a:rPr>
              <a:t>against </a:t>
            </a:r>
            <a:r>
              <a:rPr sz="614" spc="-37" dirty="0">
                <a:latin typeface="Arial"/>
                <a:cs typeface="Arial"/>
              </a:rPr>
              <a:t>a </a:t>
            </a:r>
            <a:r>
              <a:rPr sz="614" spc="-7" dirty="0">
                <a:latin typeface="Arial"/>
                <a:cs typeface="Arial"/>
              </a:rPr>
              <a:t>wall. </a:t>
            </a:r>
            <a:r>
              <a:rPr sz="614" spc="14" dirty="0">
                <a:latin typeface="Arial"/>
                <a:cs typeface="Arial"/>
              </a:rPr>
              <a:t>If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10" dirty="0">
                <a:latin typeface="Arial"/>
                <a:cs typeface="Arial"/>
              </a:rPr>
              <a:t>bottom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pole </a:t>
            </a:r>
            <a:r>
              <a:rPr sz="614" spc="-27" dirty="0">
                <a:latin typeface="Arial"/>
                <a:cs typeface="Arial"/>
              </a:rPr>
              <a:t>is  </a:t>
            </a:r>
            <a:r>
              <a:rPr sz="614" spc="-24" dirty="0">
                <a:latin typeface="Arial"/>
                <a:cs typeface="Arial"/>
              </a:rPr>
              <a:t>8 </a:t>
            </a:r>
            <a:r>
              <a:rPr sz="614" spc="-10" dirty="0">
                <a:latin typeface="Arial"/>
                <a:cs typeface="Arial"/>
              </a:rPr>
              <a:t>feet </a:t>
            </a:r>
            <a:r>
              <a:rPr sz="614" spc="-37" dirty="0">
                <a:latin typeface="Arial"/>
                <a:cs typeface="Arial"/>
              </a:rPr>
              <a:t>away </a:t>
            </a:r>
            <a:r>
              <a:rPr sz="614" spc="3" dirty="0">
                <a:latin typeface="Arial"/>
                <a:cs typeface="Arial"/>
              </a:rPr>
              <a:t>from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wall,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20" dirty="0">
                <a:latin typeface="Arial"/>
                <a:cs typeface="Arial"/>
              </a:rPr>
              <a:t>if </a:t>
            </a:r>
            <a:r>
              <a:rPr sz="614" spc="37" dirty="0">
                <a:latin typeface="Arial"/>
                <a:cs typeface="Arial"/>
              </a:rPr>
              <a:t>it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sliding </a:t>
            </a:r>
            <a:r>
              <a:rPr sz="614" spc="-37" dirty="0">
                <a:latin typeface="Arial"/>
                <a:cs typeface="Arial"/>
              </a:rPr>
              <a:t>away </a:t>
            </a:r>
            <a:r>
              <a:rPr sz="614" spc="3" dirty="0">
                <a:latin typeface="Arial"/>
                <a:cs typeface="Arial"/>
              </a:rPr>
              <a:t>from 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wall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-34" dirty="0">
                <a:latin typeface="Arial"/>
                <a:cs typeface="Arial"/>
              </a:rPr>
              <a:t>7 </a:t>
            </a:r>
            <a:r>
              <a:rPr sz="614" spc="-17" dirty="0">
                <a:latin typeface="Arial"/>
                <a:cs typeface="Arial"/>
              </a:rPr>
              <a:t>feet </a:t>
            </a:r>
            <a:r>
              <a:rPr sz="614" spc="-24" dirty="0">
                <a:latin typeface="Arial"/>
                <a:cs typeface="Arial"/>
              </a:rPr>
              <a:t>per </a:t>
            </a:r>
            <a:r>
              <a:rPr sz="614" spc="-37" dirty="0">
                <a:latin typeface="Arial"/>
                <a:cs typeface="Arial"/>
              </a:rPr>
              <a:t>second, </a:t>
            </a:r>
            <a:r>
              <a:rPr sz="614" spc="-17" dirty="0">
                <a:latin typeface="Arial"/>
                <a:cs typeface="Arial"/>
              </a:rPr>
              <a:t>then </a:t>
            </a:r>
            <a:r>
              <a:rPr sz="614" spc="3" dirty="0">
                <a:latin typeface="Arial"/>
                <a:cs typeface="Arial"/>
              </a:rPr>
              <a:t>with </a:t>
            </a:r>
            <a:r>
              <a:rPr sz="614" spc="-10" dirty="0">
                <a:latin typeface="Arial"/>
                <a:cs typeface="Arial"/>
              </a:rPr>
              <a:t>what </a:t>
            </a:r>
            <a:r>
              <a:rPr sz="614" spc="-48" dirty="0">
                <a:latin typeface="Arial"/>
                <a:cs typeface="Arial"/>
              </a:rPr>
              <a:t>speed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the  </a:t>
            </a:r>
            <a:r>
              <a:rPr sz="614" spc="3" dirty="0">
                <a:latin typeface="Arial"/>
                <a:cs typeface="Arial"/>
              </a:rPr>
              <a:t>top </a:t>
            </a:r>
            <a:r>
              <a:rPr sz="614" spc="34" dirty="0">
                <a:latin typeface="Arial"/>
                <a:cs typeface="Arial"/>
              </a:rPr>
              <a:t>(</a:t>
            </a:r>
            <a:r>
              <a:rPr sz="614" spc="34" dirty="0">
                <a:latin typeface="DejaVu Serif"/>
                <a:cs typeface="DejaVu Serif"/>
              </a:rPr>
              <a:t>A</a:t>
            </a:r>
            <a:r>
              <a:rPr sz="614" spc="34" dirty="0">
                <a:latin typeface="Arial"/>
                <a:cs typeface="Arial"/>
              </a:rPr>
              <a:t>) </a:t>
            </a:r>
            <a:r>
              <a:rPr sz="614" spc="-20" dirty="0">
                <a:latin typeface="Arial"/>
                <a:cs typeface="Arial"/>
              </a:rPr>
              <a:t>going</a:t>
            </a:r>
            <a:r>
              <a:rPr sz="614" spc="72" dirty="0">
                <a:latin typeface="Arial"/>
                <a:cs typeface="Arial"/>
              </a:rPr>
              <a:t> </a:t>
            </a:r>
            <a:r>
              <a:rPr sz="614" spc="-31" dirty="0">
                <a:latin typeface="Arial"/>
                <a:cs typeface="Arial"/>
              </a:rPr>
              <a:t>down?</a:t>
            </a:r>
            <a:endParaRPr sz="614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362131" y="4868963"/>
            <a:ext cx="1284576" cy="642505"/>
          </a:xfrm>
          <a:custGeom>
            <a:avLst/>
            <a:gdLst/>
            <a:ahLst/>
            <a:cxnLst/>
            <a:rect l="l" t="t" r="r" b="b"/>
            <a:pathLst>
              <a:path w="1884045" h="942340">
                <a:moveTo>
                  <a:pt x="0" y="0"/>
                </a:moveTo>
                <a:lnTo>
                  <a:pt x="0" y="941957"/>
                </a:lnTo>
                <a:lnTo>
                  <a:pt x="1883916" y="94195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7" name="object 27"/>
          <p:cNvSpPr/>
          <p:nvPr/>
        </p:nvSpPr>
        <p:spPr>
          <a:xfrm>
            <a:off x="4362131" y="5061628"/>
            <a:ext cx="706581" cy="449840"/>
          </a:xfrm>
          <a:custGeom>
            <a:avLst/>
            <a:gdLst/>
            <a:ahLst/>
            <a:cxnLst/>
            <a:rect l="l" t="t" r="r" b="b"/>
            <a:pathLst>
              <a:path w="1036319" h="659765">
                <a:moveTo>
                  <a:pt x="0" y="0"/>
                </a:moveTo>
                <a:lnTo>
                  <a:pt x="1036190" y="659382"/>
                </a:lnTo>
              </a:path>
            </a:pathLst>
          </a:custGeom>
          <a:ln w="25400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/>
          <p:nvPr/>
        </p:nvSpPr>
        <p:spPr>
          <a:xfrm>
            <a:off x="5068623" y="5511207"/>
            <a:ext cx="257175" cy="0"/>
          </a:xfrm>
          <a:custGeom>
            <a:avLst/>
            <a:gdLst/>
            <a:ahLst/>
            <a:cxnLst/>
            <a:rect l="l" t="t" r="r" b="b"/>
            <a:pathLst>
              <a:path w="377189">
                <a:moveTo>
                  <a:pt x="0" y="0"/>
                </a:moveTo>
                <a:lnTo>
                  <a:pt x="376683" y="0"/>
                </a:lnTo>
              </a:path>
            </a:pathLst>
          </a:custGeom>
          <a:ln w="25400">
            <a:solidFill>
              <a:srgbClr val="FE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9" name="object 29"/>
          <p:cNvSpPr/>
          <p:nvPr/>
        </p:nvSpPr>
        <p:spPr>
          <a:xfrm>
            <a:off x="5341040" y="5485230"/>
            <a:ext cx="1732" cy="51955"/>
          </a:xfrm>
          <a:custGeom>
            <a:avLst/>
            <a:gdLst/>
            <a:ahLst/>
            <a:cxnLst/>
            <a:rect l="l" t="t" r="r" b="b"/>
            <a:pathLst>
              <a:path w="2539" h="76200">
                <a:moveTo>
                  <a:pt x="0" y="0"/>
                </a:moveTo>
                <a:lnTo>
                  <a:pt x="762" y="38100"/>
                </a:lnTo>
                <a:lnTo>
                  <a:pt x="0" y="76200"/>
                </a:lnTo>
                <a:lnTo>
                  <a:pt x="254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FE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0" name="object 30"/>
          <p:cNvSpPr/>
          <p:nvPr/>
        </p:nvSpPr>
        <p:spPr>
          <a:xfrm>
            <a:off x="5341040" y="5485230"/>
            <a:ext cx="1732" cy="51955"/>
          </a:xfrm>
          <a:custGeom>
            <a:avLst/>
            <a:gdLst/>
            <a:ahLst/>
            <a:cxnLst/>
            <a:rect l="l" t="t" r="r" b="b"/>
            <a:pathLst>
              <a:path w="2539" h="76200">
                <a:moveTo>
                  <a:pt x="2540" y="38100"/>
                </a:moveTo>
                <a:lnTo>
                  <a:pt x="0" y="76200"/>
                </a:lnTo>
                <a:lnTo>
                  <a:pt x="762" y="38100"/>
                </a:lnTo>
                <a:lnTo>
                  <a:pt x="0" y="0"/>
                </a:lnTo>
                <a:lnTo>
                  <a:pt x="2540" y="38100"/>
                </a:lnTo>
              </a:path>
            </a:pathLst>
          </a:custGeom>
          <a:ln w="25400">
            <a:solidFill>
              <a:srgbClr val="FE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/>
          <p:nvPr/>
        </p:nvSpPr>
        <p:spPr>
          <a:xfrm>
            <a:off x="4362130" y="5061628"/>
            <a:ext cx="0" cy="192665"/>
          </a:xfrm>
          <a:custGeom>
            <a:avLst/>
            <a:gdLst/>
            <a:ahLst/>
            <a:cxnLst/>
            <a:rect l="l" t="t" r="r" b="b"/>
            <a:pathLst>
              <a:path h="282575">
                <a:moveTo>
                  <a:pt x="0" y="0"/>
                </a:moveTo>
                <a:lnTo>
                  <a:pt x="0" y="282575"/>
                </a:lnTo>
              </a:path>
            </a:pathLst>
          </a:custGeom>
          <a:ln w="25400">
            <a:solidFill>
              <a:srgbClr val="FE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2" name="object 32"/>
          <p:cNvSpPr/>
          <p:nvPr/>
        </p:nvSpPr>
        <p:spPr>
          <a:xfrm>
            <a:off x="4336153" y="5269879"/>
            <a:ext cx="51955" cy="1732"/>
          </a:xfrm>
          <a:custGeom>
            <a:avLst/>
            <a:gdLst/>
            <a:ahLst/>
            <a:cxnLst/>
            <a:rect l="l" t="t" r="r" b="b"/>
            <a:pathLst>
              <a:path w="76200" h="2540">
                <a:moveTo>
                  <a:pt x="0" y="0"/>
                </a:moveTo>
                <a:lnTo>
                  <a:pt x="38100" y="2540"/>
                </a:lnTo>
                <a:lnTo>
                  <a:pt x="64731" y="764"/>
                </a:lnTo>
                <a:lnTo>
                  <a:pt x="38100" y="764"/>
                </a:lnTo>
                <a:lnTo>
                  <a:pt x="0" y="0"/>
                </a:lnTo>
                <a:close/>
              </a:path>
              <a:path w="76200" h="2540">
                <a:moveTo>
                  <a:pt x="76200" y="0"/>
                </a:moveTo>
                <a:lnTo>
                  <a:pt x="38100" y="764"/>
                </a:lnTo>
                <a:lnTo>
                  <a:pt x="64731" y="764"/>
                </a:lnTo>
                <a:lnTo>
                  <a:pt x="76200" y="0"/>
                </a:lnTo>
                <a:close/>
              </a:path>
            </a:pathLst>
          </a:custGeom>
          <a:solidFill>
            <a:srgbClr val="FE0000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3" name="object 33"/>
          <p:cNvSpPr/>
          <p:nvPr/>
        </p:nvSpPr>
        <p:spPr>
          <a:xfrm>
            <a:off x="4336153" y="5269879"/>
            <a:ext cx="51955" cy="1732"/>
          </a:xfrm>
          <a:custGeom>
            <a:avLst/>
            <a:gdLst/>
            <a:ahLst/>
            <a:cxnLst/>
            <a:rect l="l" t="t" r="r" b="b"/>
            <a:pathLst>
              <a:path w="76200" h="2540">
                <a:moveTo>
                  <a:pt x="38100" y="2540"/>
                </a:moveTo>
                <a:lnTo>
                  <a:pt x="0" y="0"/>
                </a:lnTo>
                <a:lnTo>
                  <a:pt x="38100" y="764"/>
                </a:lnTo>
                <a:lnTo>
                  <a:pt x="76200" y="0"/>
                </a:lnTo>
                <a:lnTo>
                  <a:pt x="38100" y="2540"/>
                </a:lnTo>
              </a:path>
            </a:pathLst>
          </a:custGeom>
          <a:ln w="25400">
            <a:solidFill>
              <a:srgbClr val="FE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4" name="object 34"/>
          <p:cNvSpPr/>
          <p:nvPr/>
        </p:nvSpPr>
        <p:spPr>
          <a:xfrm>
            <a:off x="4349314" y="5048811"/>
            <a:ext cx="25977" cy="25977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8797" y="0"/>
                </a:moveTo>
                <a:lnTo>
                  <a:pt x="11481" y="1477"/>
                </a:lnTo>
                <a:lnTo>
                  <a:pt x="5506" y="5506"/>
                </a:lnTo>
                <a:lnTo>
                  <a:pt x="1477" y="11481"/>
                </a:lnTo>
                <a:lnTo>
                  <a:pt x="0" y="18797"/>
                </a:lnTo>
                <a:lnTo>
                  <a:pt x="1477" y="26112"/>
                </a:lnTo>
                <a:lnTo>
                  <a:pt x="5506" y="32087"/>
                </a:lnTo>
                <a:lnTo>
                  <a:pt x="11481" y="36116"/>
                </a:lnTo>
                <a:lnTo>
                  <a:pt x="18797" y="37594"/>
                </a:lnTo>
                <a:lnTo>
                  <a:pt x="26112" y="36116"/>
                </a:lnTo>
                <a:lnTo>
                  <a:pt x="32087" y="32087"/>
                </a:lnTo>
                <a:lnTo>
                  <a:pt x="36116" y="26112"/>
                </a:lnTo>
                <a:lnTo>
                  <a:pt x="37594" y="18797"/>
                </a:lnTo>
                <a:lnTo>
                  <a:pt x="36116" y="11481"/>
                </a:lnTo>
                <a:lnTo>
                  <a:pt x="32087" y="5506"/>
                </a:lnTo>
                <a:lnTo>
                  <a:pt x="26112" y="1477"/>
                </a:lnTo>
                <a:lnTo>
                  <a:pt x="18797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4349314" y="5048811"/>
            <a:ext cx="25977" cy="25977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7717" y="18797"/>
                </a:moveTo>
                <a:lnTo>
                  <a:pt x="36116" y="11481"/>
                </a:lnTo>
                <a:lnTo>
                  <a:pt x="32087" y="5506"/>
                </a:lnTo>
                <a:lnTo>
                  <a:pt x="26112" y="1477"/>
                </a:lnTo>
                <a:lnTo>
                  <a:pt x="18797" y="0"/>
                </a:lnTo>
                <a:lnTo>
                  <a:pt x="11481" y="1477"/>
                </a:lnTo>
                <a:lnTo>
                  <a:pt x="5506" y="5506"/>
                </a:lnTo>
                <a:lnTo>
                  <a:pt x="1477" y="11481"/>
                </a:lnTo>
                <a:lnTo>
                  <a:pt x="0" y="18797"/>
                </a:lnTo>
                <a:lnTo>
                  <a:pt x="1477" y="26112"/>
                </a:lnTo>
                <a:lnTo>
                  <a:pt x="5506" y="32087"/>
                </a:lnTo>
                <a:lnTo>
                  <a:pt x="11481" y="36116"/>
                </a:lnTo>
                <a:lnTo>
                  <a:pt x="18797" y="37594"/>
                </a:lnTo>
                <a:lnTo>
                  <a:pt x="26112" y="36116"/>
                </a:lnTo>
                <a:lnTo>
                  <a:pt x="32087" y="32087"/>
                </a:lnTo>
                <a:lnTo>
                  <a:pt x="36116" y="26112"/>
                </a:lnTo>
                <a:lnTo>
                  <a:pt x="37594" y="18797"/>
                </a:lnTo>
              </a:path>
            </a:pathLst>
          </a:custGeom>
          <a:ln w="12700">
            <a:solidFill>
              <a:srgbClr val="FE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/>
          <p:nvPr/>
        </p:nvSpPr>
        <p:spPr>
          <a:xfrm>
            <a:off x="5055807" y="5498391"/>
            <a:ext cx="25977" cy="25977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8797" y="0"/>
                </a:moveTo>
                <a:lnTo>
                  <a:pt x="11481" y="1477"/>
                </a:lnTo>
                <a:lnTo>
                  <a:pt x="5506" y="5506"/>
                </a:lnTo>
                <a:lnTo>
                  <a:pt x="1477" y="11481"/>
                </a:lnTo>
                <a:lnTo>
                  <a:pt x="0" y="18797"/>
                </a:lnTo>
                <a:lnTo>
                  <a:pt x="1477" y="26112"/>
                </a:lnTo>
                <a:lnTo>
                  <a:pt x="5506" y="32087"/>
                </a:lnTo>
                <a:lnTo>
                  <a:pt x="11481" y="36116"/>
                </a:lnTo>
                <a:lnTo>
                  <a:pt x="18797" y="37594"/>
                </a:lnTo>
                <a:lnTo>
                  <a:pt x="26112" y="36116"/>
                </a:lnTo>
                <a:lnTo>
                  <a:pt x="32087" y="32087"/>
                </a:lnTo>
                <a:lnTo>
                  <a:pt x="36116" y="26112"/>
                </a:lnTo>
                <a:lnTo>
                  <a:pt x="37594" y="18797"/>
                </a:lnTo>
                <a:lnTo>
                  <a:pt x="36116" y="11481"/>
                </a:lnTo>
                <a:lnTo>
                  <a:pt x="32087" y="5506"/>
                </a:lnTo>
                <a:lnTo>
                  <a:pt x="26112" y="1477"/>
                </a:lnTo>
                <a:lnTo>
                  <a:pt x="18797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7" name="object 37"/>
          <p:cNvSpPr/>
          <p:nvPr/>
        </p:nvSpPr>
        <p:spPr>
          <a:xfrm>
            <a:off x="5055807" y="5498391"/>
            <a:ext cx="25977" cy="25977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37594" y="18797"/>
                </a:moveTo>
                <a:lnTo>
                  <a:pt x="36116" y="11481"/>
                </a:lnTo>
                <a:lnTo>
                  <a:pt x="32087" y="5506"/>
                </a:lnTo>
                <a:lnTo>
                  <a:pt x="26112" y="1477"/>
                </a:lnTo>
                <a:lnTo>
                  <a:pt x="18797" y="0"/>
                </a:lnTo>
                <a:lnTo>
                  <a:pt x="11481" y="1477"/>
                </a:lnTo>
                <a:lnTo>
                  <a:pt x="5506" y="5506"/>
                </a:lnTo>
                <a:lnTo>
                  <a:pt x="1477" y="11481"/>
                </a:lnTo>
                <a:lnTo>
                  <a:pt x="0" y="18797"/>
                </a:lnTo>
                <a:lnTo>
                  <a:pt x="1477" y="26112"/>
                </a:lnTo>
                <a:lnTo>
                  <a:pt x="5506" y="32087"/>
                </a:lnTo>
                <a:lnTo>
                  <a:pt x="11481" y="36116"/>
                </a:lnTo>
                <a:lnTo>
                  <a:pt x="18797" y="37594"/>
                </a:lnTo>
                <a:lnTo>
                  <a:pt x="26112" y="36116"/>
                </a:lnTo>
                <a:lnTo>
                  <a:pt x="32087" y="32087"/>
                </a:lnTo>
                <a:lnTo>
                  <a:pt x="36116" y="26112"/>
                </a:lnTo>
                <a:lnTo>
                  <a:pt x="37594" y="18797"/>
                </a:lnTo>
              </a:path>
            </a:pathLst>
          </a:custGeom>
          <a:ln w="12700">
            <a:solidFill>
              <a:srgbClr val="FE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8" name="object 38"/>
          <p:cNvSpPr txBox="1"/>
          <p:nvPr/>
        </p:nvSpPr>
        <p:spPr>
          <a:xfrm>
            <a:off x="4378833" y="4951637"/>
            <a:ext cx="7749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7" dirty="0">
                <a:latin typeface="DejaVu Serif"/>
                <a:cs typeface="DejaVu Serif"/>
              </a:rPr>
              <a:t>A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4</a:t>
            </a:fld>
            <a:endParaRPr spc="31" dirty="0"/>
          </a:p>
        </p:txBody>
      </p:sp>
      <p:sp>
        <p:nvSpPr>
          <p:cNvPr id="39" name="object 39"/>
          <p:cNvSpPr txBox="1"/>
          <p:nvPr/>
        </p:nvSpPr>
        <p:spPr>
          <a:xfrm>
            <a:off x="5074062" y="5390913"/>
            <a:ext cx="7793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24" dirty="0">
                <a:latin typeface="DejaVu Serif"/>
                <a:cs typeface="DejaVu Serif"/>
              </a:rPr>
              <a:t>B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722097" y="5184212"/>
            <a:ext cx="6645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i="1" spc="-20" dirty="0">
                <a:latin typeface="Arial"/>
                <a:cs typeface="Arial"/>
              </a:rPr>
              <a:t>pole </a:t>
            </a:r>
            <a:r>
              <a:rPr sz="614" i="1" spc="-3" dirty="0">
                <a:latin typeface="Arial"/>
                <a:cs typeface="Arial"/>
              </a:rPr>
              <a:t>of </a:t>
            </a:r>
            <a:r>
              <a:rPr sz="614" i="1" spc="-10" dirty="0">
                <a:latin typeface="Arial"/>
                <a:cs typeface="Arial"/>
              </a:rPr>
              <a:t>length </a:t>
            </a:r>
            <a:r>
              <a:rPr sz="614" i="1" spc="-31" dirty="0">
                <a:latin typeface="Arial"/>
                <a:cs typeface="Arial"/>
              </a:rPr>
              <a:t>10</a:t>
            </a:r>
            <a:r>
              <a:rPr sz="614" i="1" spc="-10" dirty="0">
                <a:latin typeface="Arial"/>
                <a:cs typeface="Arial"/>
              </a:rPr>
              <a:t> </a:t>
            </a:r>
            <a:r>
              <a:rPr sz="614" i="1" spc="37" dirty="0">
                <a:latin typeface="Arial"/>
                <a:cs typeface="Arial"/>
              </a:rPr>
              <a:t>ft</a:t>
            </a:r>
            <a:endParaRPr sz="614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197676" y="5201469"/>
            <a:ext cx="15066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34" dirty="0">
                <a:latin typeface="DejaVu Serif"/>
                <a:cs typeface="DejaVu Serif"/>
              </a:rPr>
              <a:t>a</a:t>
            </a:r>
            <a:r>
              <a:rPr sz="614" spc="37" dirty="0">
                <a:latin typeface="Times New Roman"/>
                <a:cs typeface="Times New Roman"/>
              </a:rPr>
              <a:t>(</a:t>
            </a:r>
            <a:r>
              <a:rPr sz="614" spc="-20" dirty="0">
                <a:latin typeface="DejaVu Serif"/>
                <a:cs typeface="DejaVu Serif"/>
              </a:rPr>
              <a:t>t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70333" y="5528939"/>
            <a:ext cx="14244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26" dirty="0">
                <a:latin typeface="DejaVu Serif"/>
                <a:cs typeface="DejaVu Serif"/>
              </a:rPr>
              <a:t>b</a:t>
            </a:r>
            <a:r>
              <a:rPr sz="614" spc="37" dirty="0">
                <a:latin typeface="Times New Roman"/>
                <a:cs typeface="Times New Roman"/>
              </a:rPr>
              <a:t>(</a:t>
            </a:r>
            <a:r>
              <a:rPr sz="614" spc="-20" dirty="0">
                <a:latin typeface="DejaVu Serif"/>
                <a:cs typeface="DejaVu Serif"/>
              </a:rPr>
              <a:t>t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60608" y="5708285"/>
            <a:ext cx="1988993" cy="388894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06937" marR="3464" indent="-98711" algn="just">
              <a:lnSpc>
                <a:spcPct val="101499"/>
              </a:lnSpc>
              <a:spcBef>
                <a:spcPts val="55"/>
              </a:spcBef>
            </a:pPr>
            <a:r>
              <a:rPr sz="614" b="1" dirty="0">
                <a:latin typeface="Arial"/>
                <a:cs typeface="Arial"/>
              </a:rPr>
              <a:t>199. </a:t>
            </a:r>
            <a:r>
              <a:rPr sz="614" dirty="0">
                <a:latin typeface="Arial"/>
                <a:cs typeface="Arial"/>
              </a:rPr>
              <a:t>A </a:t>
            </a:r>
            <a:r>
              <a:rPr sz="614" spc="-27" dirty="0">
                <a:latin typeface="Arial"/>
                <a:cs typeface="Arial"/>
              </a:rPr>
              <a:t>pole </a:t>
            </a:r>
            <a:r>
              <a:rPr sz="614" dirty="0">
                <a:latin typeface="Times New Roman"/>
                <a:cs typeface="Times New Roman"/>
              </a:rPr>
              <a:t>10 </a:t>
            </a:r>
            <a:r>
              <a:rPr sz="614" spc="-17" dirty="0">
                <a:latin typeface="Arial"/>
                <a:cs typeface="Arial"/>
              </a:rPr>
              <a:t>feet </a:t>
            </a:r>
            <a:r>
              <a:rPr sz="614" spc="-20" dirty="0">
                <a:latin typeface="Arial"/>
                <a:cs typeface="Arial"/>
              </a:rPr>
              <a:t>long </a:t>
            </a:r>
            <a:r>
              <a:rPr sz="614" spc="-31" dirty="0">
                <a:latin typeface="Arial"/>
                <a:cs typeface="Arial"/>
              </a:rPr>
              <a:t>rests </a:t>
            </a:r>
            <a:r>
              <a:rPr sz="614" spc="-24" dirty="0">
                <a:latin typeface="Arial"/>
                <a:cs typeface="Arial"/>
              </a:rPr>
              <a:t>against </a:t>
            </a:r>
            <a:r>
              <a:rPr sz="614" spc="-48" dirty="0">
                <a:latin typeface="Arial"/>
                <a:cs typeface="Arial"/>
              </a:rPr>
              <a:t>a </a:t>
            </a:r>
            <a:r>
              <a:rPr sz="614" spc="-14" dirty="0">
                <a:latin typeface="Arial"/>
                <a:cs typeface="Arial"/>
              </a:rPr>
              <a:t>vertical wall. </a:t>
            </a:r>
            <a:r>
              <a:rPr sz="614" spc="7" dirty="0">
                <a:latin typeface="Arial"/>
                <a:cs typeface="Arial"/>
              </a:rPr>
              <a:t>If </a:t>
            </a:r>
            <a:r>
              <a:rPr sz="614" spc="-14" dirty="0">
                <a:latin typeface="Arial"/>
                <a:cs typeface="Arial"/>
              </a:rPr>
              <a:t>the  </a:t>
            </a:r>
            <a:r>
              <a:rPr sz="614" dirty="0">
                <a:latin typeface="Arial"/>
                <a:cs typeface="Arial"/>
              </a:rPr>
              <a:t>bottom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pole </a:t>
            </a:r>
            <a:r>
              <a:rPr sz="614" spc="-37" dirty="0">
                <a:latin typeface="Arial"/>
                <a:cs typeface="Arial"/>
              </a:rPr>
              <a:t>slides </a:t>
            </a:r>
            <a:r>
              <a:rPr sz="614" spc="-51" dirty="0">
                <a:latin typeface="Arial"/>
                <a:cs typeface="Arial"/>
              </a:rPr>
              <a:t>away </a:t>
            </a:r>
            <a:r>
              <a:rPr sz="614" spc="-10" dirty="0">
                <a:latin typeface="Arial"/>
                <a:cs typeface="Arial"/>
              </a:rPr>
              <a:t>from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wall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-48" dirty="0">
                <a:latin typeface="Arial"/>
                <a:cs typeface="Arial"/>
              </a:rPr>
              <a:t>a speed </a:t>
            </a:r>
            <a:r>
              <a:rPr sz="614" spc="-10" dirty="0">
                <a:latin typeface="Arial"/>
                <a:cs typeface="Arial"/>
              </a:rPr>
              <a:t>of  </a:t>
            </a:r>
            <a:r>
              <a:rPr sz="614" spc="3" dirty="0">
                <a:latin typeface="Times New Roman"/>
                <a:cs typeface="Times New Roman"/>
              </a:rPr>
              <a:t>2 </a:t>
            </a:r>
            <a:r>
              <a:rPr sz="614" spc="27" dirty="0">
                <a:latin typeface="Arial"/>
                <a:cs typeface="Arial"/>
              </a:rPr>
              <a:t>ft/s, </a:t>
            </a:r>
            <a:r>
              <a:rPr sz="614" spc="-31" dirty="0">
                <a:latin typeface="Arial"/>
                <a:cs typeface="Arial"/>
              </a:rPr>
              <a:t>how </a:t>
            </a:r>
            <a:r>
              <a:rPr sz="614" spc="-10" dirty="0">
                <a:latin typeface="Arial"/>
                <a:cs typeface="Arial"/>
              </a:rPr>
              <a:t>fast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angle between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dirty="0">
                <a:latin typeface="Arial"/>
                <a:cs typeface="Arial"/>
              </a:rPr>
              <a:t>top </a:t>
            </a:r>
            <a:r>
              <a:rPr sz="614" spc="-7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pole 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wall </a:t>
            </a:r>
            <a:r>
              <a:rPr sz="614" spc="-20" dirty="0">
                <a:latin typeface="Arial"/>
                <a:cs typeface="Arial"/>
              </a:rPr>
              <a:t>changing </a:t>
            </a:r>
            <a:r>
              <a:rPr sz="614" spc="-31" dirty="0">
                <a:latin typeface="Arial"/>
                <a:cs typeface="Arial"/>
              </a:rPr>
              <a:t>when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angle is </a:t>
            </a:r>
            <a:r>
              <a:rPr sz="614" spc="27" dirty="0">
                <a:latin typeface="DejaVu Serif"/>
                <a:cs typeface="DejaVu Serif"/>
              </a:rPr>
              <a:t>π/</a:t>
            </a:r>
            <a:r>
              <a:rPr sz="614" spc="27" dirty="0">
                <a:latin typeface="Times New Roman"/>
                <a:cs typeface="Times New Roman"/>
              </a:rPr>
              <a:t>4</a:t>
            </a:r>
            <a:r>
              <a:rPr sz="614" spc="-44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Arial"/>
                <a:cs typeface="Arial"/>
              </a:rPr>
              <a:t>radians?</a:t>
            </a:r>
            <a:endParaRPr sz="614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68384" y="3343590"/>
            <a:ext cx="50656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12" dirty="0">
                <a:latin typeface="Arial"/>
                <a:cs typeface="Arial"/>
              </a:rPr>
              <a:t>◦</a:t>
            </a:r>
            <a:endParaRPr sz="409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142118" y="623425"/>
            <a:ext cx="2004580" cy="3702878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09102" marR="16885" indent="-100443" algn="just">
              <a:lnSpc>
                <a:spcPct val="101499"/>
              </a:lnSpc>
              <a:spcBef>
                <a:spcPts val="55"/>
              </a:spcBef>
              <a:buFont typeface="Arial"/>
              <a:buAutoNum type="arabicPeriod" startAt="200"/>
              <a:tabLst>
                <a:tab pos="215606" algn="l"/>
              </a:tabLst>
            </a:pPr>
            <a:r>
              <a:rPr sz="614" spc="14" dirty="0">
                <a:latin typeface="Arial"/>
                <a:cs typeface="Arial"/>
              </a:rPr>
              <a:t>A </a:t>
            </a:r>
            <a:r>
              <a:rPr sz="614" spc="-17" dirty="0">
                <a:latin typeface="Arial"/>
                <a:cs typeface="Arial"/>
              </a:rPr>
              <a:t>pole </a:t>
            </a:r>
            <a:r>
              <a:rPr sz="614" spc="10" dirty="0">
                <a:latin typeface="Times New Roman"/>
                <a:cs typeface="Times New Roman"/>
              </a:rPr>
              <a:t>13 </a:t>
            </a:r>
            <a:r>
              <a:rPr sz="614" spc="-20" dirty="0">
                <a:latin typeface="Arial"/>
                <a:cs typeface="Arial"/>
              </a:rPr>
              <a:t>meters </a:t>
            </a:r>
            <a:r>
              <a:rPr sz="614" spc="-14" dirty="0">
                <a:latin typeface="Arial"/>
                <a:cs typeface="Arial"/>
              </a:rPr>
              <a:t>long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7" dirty="0">
                <a:latin typeface="Arial"/>
                <a:cs typeface="Arial"/>
              </a:rPr>
              <a:t>leaning against </a:t>
            </a:r>
            <a:r>
              <a:rPr sz="614" spc="-37" dirty="0">
                <a:latin typeface="Arial"/>
                <a:cs typeface="Arial"/>
              </a:rPr>
              <a:t>a </a:t>
            </a:r>
            <a:r>
              <a:rPr sz="614" spc="-7" dirty="0">
                <a:latin typeface="Arial"/>
                <a:cs typeface="Arial"/>
              </a:rPr>
              <a:t>wall. The  </a:t>
            </a:r>
            <a:r>
              <a:rPr sz="614" dirty="0">
                <a:latin typeface="Arial"/>
                <a:cs typeface="Arial"/>
              </a:rPr>
              <a:t>bottom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pole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0" dirty="0">
                <a:latin typeface="Arial"/>
                <a:cs typeface="Arial"/>
              </a:rPr>
              <a:t>pulled </a:t>
            </a:r>
            <a:r>
              <a:rPr sz="614" spc="-27" dirty="0">
                <a:latin typeface="Arial"/>
                <a:cs typeface="Arial"/>
              </a:rPr>
              <a:t>along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ground </a:t>
            </a:r>
            <a:r>
              <a:rPr sz="614" spc="-48" dirty="0">
                <a:latin typeface="Arial"/>
                <a:cs typeface="Arial"/>
              </a:rPr>
              <a:t>away </a:t>
            </a:r>
            <a:r>
              <a:rPr sz="614" spc="-7" dirty="0">
                <a:latin typeface="Arial"/>
                <a:cs typeface="Arial"/>
              </a:rPr>
              <a:t>from 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wall </a:t>
            </a:r>
            <a:r>
              <a:rPr sz="614" spc="10" dirty="0">
                <a:latin typeface="Arial"/>
                <a:cs typeface="Arial"/>
              </a:rPr>
              <a:t>at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rate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10" dirty="0">
                <a:latin typeface="Times New Roman"/>
                <a:cs typeface="Times New Roman"/>
              </a:rPr>
              <a:t>2 </a:t>
            </a:r>
            <a:r>
              <a:rPr sz="614" spc="20" dirty="0">
                <a:latin typeface="Arial"/>
                <a:cs typeface="Arial"/>
              </a:rPr>
              <a:t>m/s. </a:t>
            </a:r>
            <a:r>
              <a:rPr sz="614" spc="-14" dirty="0">
                <a:latin typeface="Arial"/>
                <a:cs typeface="Arial"/>
              </a:rPr>
              <a:t>How </a:t>
            </a:r>
            <a:r>
              <a:rPr sz="614" spc="-3" dirty="0">
                <a:latin typeface="Arial"/>
                <a:cs typeface="Arial"/>
              </a:rPr>
              <a:t>fast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3" dirty="0">
                <a:latin typeface="Arial"/>
                <a:cs typeface="Arial"/>
              </a:rPr>
              <a:t>its </a:t>
            </a:r>
            <a:r>
              <a:rPr sz="614" spc="-7" dirty="0">
                <a:latin typeface="Arial"/>
                <a:cs typeface="Arial"/>
              </a:rPr>
              <a:t>height </a:t>
            </a:r>
            <a:r>
              <a:rPr sz="614" spc="-17" dirty="0">
                <a:latin typeface="Arial"/>
                <a:cs typeface="Arial"/>
              </a:rPr>
              <a:t>on 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wall </a:t>
            </a:r>
            <a:r>
              <a:rPr sz="614" spc="-37" dirty="0">
                <a:latin typeface="Arial"/>
                <a:cs typeface="Arial"/>
              </a:rPr>
              <a:t>decreasing when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3" dirty="0">
                <a:latin typeface="Arial"/>
                <a:cs typeface="Arial"/>
              </a:rPr>
              <a:t>foot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pole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dirty="0">
                <a:latin typeface="Times New Roman"/>
                <a:cs typeface="Times New Roman"/>
              </a:rPr>
              <a:t>5 </a:t>
            </a:r>
            <a:r>
              <a:rPr sz="614" spc="-24" dirty="0">
                <a:latin typeface="Arial"/>
                <a:cs typeface="Arial"/>
              </a:rPr>
              <a:t>m </a:t>
            </a:r>
            <a:r>
              <a:rPr sz="614" spc="-51" dirty="0">
                <a:latin typeface="Arial"/>
                <a:cs typeface="Arial"/>
              </a:rPr>
              <a:t>away  </a:t>
            </a:r>
            <a:r>
              <a:rPr sz="614" spc="-3" dirty="0">
                <a:latin typeface="Arial"/>
                <a:cs typeface="Arial"/>
              </a:rPr>
              <a:t>from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75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wall?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347"/>
              </a:spcBef>
              <a:buFont typeface="Arial"/>
              <a:buAutoNum type="arabicPeriod" startAt="200"/>
              <a:tabLst>
                <a:tab pos="215606" algn="l"/>
              </a:tabLst>
            </a:pP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82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9102" marR="16885" indent="154993" algn="just">
              <a:lnSpc>
                <a:spcPct val="101499"/>
              </a:lnSpc>
              <a:spcBef>
                <a:spcPts val="208"/>
              </a:spcBef>
            </a:pPr>
            <a:r>
              <a:rPr sz="614" spc="17" dirty="0">
                <a:latin typeface="Arial"/>
                <a:cs typeface="Arial"/>
              </a:rPr>
              <a:t>A </a:t>
            </a:r>
            <a:r>
              <a:rPr sz="614" spc="-14" dirty="0">
                <a:latin typeface="Arial"/>
                <a:cs typeface="Arial"/>
              </a:rPr>
              <a:t>television </a:t>
            </a:r>
            <a:r>
              <a:rPr sz="614" spc="-24" dirty="0">
                <a:latin typeface="Arial"/>
                <a:cs typeface="Arial"/>
              </a:rPr>
              <a:t>camera is </a:t>
            </a:r>
            <a:r>
              <a:rPr sz="614" spc="-10" dirty="0">
                <a:latin typeface="Arial"/>
                <a:cs typeface="Arial"/>
              </a:rPr>
              <a:t>positioned </a:t>
            </a:r>
            <a:r>
              <a:rPr sz="614" spc="10" dirty="0">
                <a:latin typeface="Times New Roman"/>
                <a:cs typeface="Times New Roman"/>
              </a:rPr>
              <a:t>4000 </a:t>
            </a:r>
            <a:r>
              <a:rPr sz="614" spc="41" dirty="0">
                <a:latin typeface="Arial"/>
                <a:cs typeface="Arial"/>
              </a:rPr>
              <a:t>ft </a:t>
            </a:r>
            <a:r>
              <a:rPr sz="614" spc="3" dirty="0">
                <a:latin typeface="Arial"/>
                <a:cs typeface="Arial"/>
              </a:rPr>
              <a:t>from </a:t>
            </a:r>
            <a:r>
              <a:rPr sz="614" spc="-3" dirty="0">
                <a:latin typeface="Arial"/>
                <a:cs typeface="Arial"/>
              </a:rPr>
              <a:t>the  </a:t>
            </a:r>
            <a:r>
              <a:rPr sz="614" spc="-44" dirty="0">
                <a:latin typeface="Arial"/>
                <a:cs typeface="Arial"/>
              </a:rPr>
              <a:t>base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37" dirty="0">
                <a:latin typeface="Arial"/>
                <a:cs typeface="Arial"/>
              </a:rPr>
              <a:t>a </a:t>
            </a:r>
            <a:r>
              <a:rPr sz="614" spc="-7" dirty="0">
                <a:latin typeface="Arial"/>
                <a:cs typeface="Arial"/>
              </a:rPr>
              <a:t>rocket </a:t>
            </a:r>
            <a:r>
              <a:rPr sz="614" spc="-14" dirty="0">
                <a:latin typeface="Arial"/>
                <a:cs typeface="Arial"/>
              </a:rPr>
              <a:t>launching </a:t>
            </a:r>
            <a:r>
              <a:rPr sz="614" spc="-17" dirty="0">
                <a:latin typeface="Arial"/>
                <a:cs typeface="Arial"/>
              </a:rPr>
              <a:t>pad. </a:t>
            </a:r>
            <a:r>
              <a:rPr sz="614" spc="10" dirty="0">
                <a:latin typeface="Arial"/>
                <a:cs typeface="Arial"/>
              </a:rPr>
              <a:t>A </a:t>
            </a:r>
            <a:r>
              <a:rPr sz="614" spc="-7" dirty="0">
                <a:latin typeface="Arial"/>
                <a:cs typeface="Arial"/>
              </a:rPr>
              <a:t>rocket </a:t>
            </a:r>
            <a:r>
              <a:rPr sz="614" spc="-34" dirty="0">
                <a:latin typeface="Arial"/>
                <a:cs typeface="Arial"/>
              </a:rPr>
              <a:t>rises </a:t>
            </a:r>
            <a:r>
              <a:rPr sz="614" spc="-7" dirty="0">
                <a:latin typeface="Arial"/>
                <a:cs typeface="Arial"/>
              </a:rPr>
              <a:t>vertically  </a:t>
            </a:r>
            <a:r>
              <a:rPr sz="614" spc="-27" dirty="0">
                <a:latin typeface="Arial"/>
                <a:cs typeface="Arial"/>
              </a:rPr>
              <a:t>and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its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44" dirty="0">
                <a:latin typeface="Arial"/>
                <a:cs typeface="Arial"/>
              </a:rPr>
              <a:t>speed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is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600</a:t>
            </a:r>
            <a:r>
              <a:rPr sz="614" spc="58" dirty="0">
                <a:latin typeface="Times New Roman"/>
                <a:cs typeface="Times New Roman"/>
              </a:rPr>
              <a:t> </a:t>
            </a:r>
            <a:r>
              <a:rPr sz="614" spc="37" dirty="0">
                <a:latin typeface="Arial"/>
                <a:cs typeface="Arial"/>
              </a:rPr>
              <a:t>ft/s </a:t>
            </a:r>
            <a:r>
              <a:rPr sz="614" spc="-31" dirty="0">
                <a:latin typeface="Arial"/>
                <a:cs typeface="Arial"/>
              </a:rPr>
              <a:t>when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34" dirty="0">
                <a:latin typeface="Arial"/>
                <a:cs typeface="Arial"/>
              </a:rPr>
              <a:t>it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44" dirty="0">
                <a:latin typeface="Arial"/>
                <a:cs typeface="Arial"/>
              </a:rPr>
              <a:t>has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risen</a:t>
            </a:r>
            <a:r>
              <a:rPr sz="614" spc="44" dirty="0">
                <a:latin typeface="Arial"/>
                <a:cs typeface="Arial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3000</a:t>
            </a:r>
            <a:r>
              <a:rPr sz="614" spc="55" dirty="0">
                <a:latin typeface="Times New Roman"/>
                <a:cs typeface="Times New Roman"/>
              </a:rPr>
              <a:t> </a:t>
            </a:r>
            <a:r>
              <a:rPr sz="614" spc="-10" dirty="0">
                <a:latin typeface="Arial"/>
                <a:cs typeface="Arial"/>
              </a:rPr>
              <a:t>feet.</a:t>
            </a:r>
            <a:endParaRPr sz="614">
              <a:latin typeface="Arial"/>
              <a:cs typeface="Arial"/>
            </a:endParaRPr>
          </a:p>
          <a:p>
            <a:pPr marL="109102" marR="6061" lvl="1" indent="154993" algn="just">
              <a:lnSpc>
                <a:spcPct val="101499"/>
              </a:lnSpc>
              <a:spcBef>
                <a:spcPts val="205"/>
              </a:spcBef>
              <a:buFont typeface="Arial"/>
              <a:buAutoNum type="alphaLcParenBoth"/>
              <a:tabLst>
                <a:tab pos="397009" algn="l"/>
              </a:tabLst>
            </a:pPr>
            <a:r>
              <a:rPr sz="614" spc="-27" dirty="0">
                <a:latin typeface="Arial"/>
                <a:cs typeface="Arial"/>
              </a:rPr>
              <a:t>How </a:t>
            </a:r>
            <a:r>
              <a:rPr sz="614" spc="-14" dirty="0">
                <a:latin typeface="Arial"/>
                <a:cs typeface="Arial"/>
              </a:rPr>
              <a:t>fast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distance </a:t>
            </a:r>
            <a:r>
              <a:rPr sz="614" spc="-10" dirty="0">
                <a:latin typeface="Arial"/>
                <a:cs typeface="Arial"/>
              </a:rPr>
              <a:t>from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television </a:t>
            </a:r>
            <a:r>
              <a:rPr sz="614" spc="-27" dirty="0">
                <a:latin typeface="Arial"/>
                <a:cs typeface="Arial"/>
              </a:rPr>
              <a:t>cam-  </a:t>
            </a:r>
            <a:r>
              <a:rPr sz="614" spc="-34" dirty="0">
                <a:latin typeface="Arial"/>
                <a:cs typeface="Arial"/>
              </a:rPr>
              <a:t>era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10" dirty="0">
                <a:latin typeface="Arial"/>
                <a:cs typeface="Arial"/>
              </a:rPr>
              <a:t>the rocket </a:t>
            </a:r>
            <a:r>
              <a:rPr sz="614" spc="-20" dirty="0">
                <a:latin typeface="Arial"/>
                <a:cs typeface="Arial"/>
              </a:rPr>
              <a:t>changing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14" dirty="0">
                <a:latin typeface="Arial"/>
                <a:cs typeface="Arial"/>
              </a:rPr>
              <a:t>that</a:t>
            </a:r>
            <a:r>
              <a:rPr sz="614" spc="24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moment?</a:t>
            </a:r>
            <a:endParaRPr sz="614">
              <a:latin typeface="Arial"/>
              <a:cs typeface="Arial"/>
            </a:endParaRPr>
          </a:p>
          <a:p>
            <a:pPr marL="109102" marR="5628" lvl="1" indent="154993" algn="just">
              <a:lnSpc>
                <a:spcPct val="101499"/>
              </a:lnSpc>
              <a:spcBef>
                <a:spcPts val="208"/>
              </a:spcBef>
              <a:buFont typeface="Arial"/>
              <a:buAutoNum type="alphaLcParenBoth"/>
              <a:tabLst>
                <a:tab pos="394411" algn="l"/>
              </a:tabLst>
            </a:pPr>
            <a:r>
              <a:rPr sz="614" spc="-27" dirty="0">
                <a:latin typeface="Arial"/>
                <a:cs typeface="Arial"/>
              </a:rPr>
              <a:t>How </a:t>
            </a:r>
            <a:r>
              <a:rPr sz="614" spc="-14" dirty="0">
                <a:latin typeface="Arial"/>
                <a:cs typeface="Arial"/>
              </a:rPr>
              <a:t>fast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camera’s angle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24" dirty="0">
                <a:latin typeface="Arial"/>
                <a:cs typeface="Arial"/>
              </a:rPr>
              <a:t>elevation </a:t>
            </a:r>
            <a:r>
              <a:rPr sz="614" spc="-27" dirty="0">
                <a:latin typeface="Arial"/>
                <a:cs typeface="Arial"/>
              </a:rPr>
              <a:t>chang-  </a:t>
            </a:r>
            <a:r>
              <a:rPr sz="614" spc="-7" dirty="0">
                <a:latin typeface="Arial"/>
                <a:cs typeface="Arial"/>
              </a:rPr>
              <a:t>ing </a:t>
            </a:r>
            <a:r>
              <a:rPr sz="614" spc="10" dirty="0">
                <a:latin typeface="Arial"/>
                <a:cs typeface="Arial"/>
              </a:rPr>
              <a:t>at </a:t>
            </a:r>
            <a:r>
              <a:rPr sz="614" spc="17" dirty="0">
                <a:latin typeface="Arial"/>
                <a:cs typeface="Arial"/>
              </a:rPr>
              <a:t>that </a:t>
            </a:r>
            <a:r>
              <a:rPr sz="614" spc="-41" dirty="0">
                <a:latin typeface="Arial"/>
                <a:cs typeface="Arial"/>
              </a:rPr>
              <a:t>same </a:t>
            </a:r>
            <a:r>
              <a:rPr sz="614" spc="-10" dirty="0">
                <a:latin typeface="Arial"/>
                <a:cs typeface="Arial"/>
              </a:rPr>
              <a:t>moment? </a:t>
            </a:r>
            <a:r>
              <a:rPr sz="614" spc="-20" dirty="0">
                <a:latin typeface="Arial"/>
                <a:cs typeface="Arial"/>
              </a:rPr>
              <a:t>(Assume </a:t>
            </a:r>
            <a:r>
              <a:rPr sz="614" spc="17" dirty="0">
                <a:latin typeface="Arial"/>
                <a:cs typeface="Arial"/>
              </a:rPr>
              <a:t>that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television  </a:t>
            </a:r>
            <a:r>
              <a:rPr sz="614" spc="-31" dirty="0">
                <a:latin typeface="Arial"/>
                <a:cs typeface="Arial"/>
              </a:rPr>
              <a:t>camera </a:t>
            </a:r>
            <a:r>
              <a:rPr sz="614" spc="-10" dirty="0">
                <a:latin typeface="Arial"/>
                <a:cs typeface="Arial"/>
              </a:rPr>
              <a:t>points </a:t>
            </a:r>
            <a:r>
              <a:rPr sz="614" spc="-17" dirty="0">
                <a:latin typeface="Arial"/>
                <a:cs typeface="Arial"/>
              </a:rPr>
              <a:t>toward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89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rocket.)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347"/>
              </a:spcBef>
              <a:buFont typeface="Arial"/>
              <a:buAutoNum type="arabicPeriod" startAt="202"/>
              <a:tabLst>
                <a:tab pos="215606" algn="l"/>
              </a:tabLst>
            </a:pP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44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6071" marR="18184" indent="157591" algn="just">
              <a:lnSpc>
                <a:spcPct val="101499"/>
              </a:lnSpc>
              <a:spcBef>
                <a:spcPts val="208"/>
              </a:spcBef>
            </a:pPr>
            <a:r>
              <a:rPr sz="614" spc="10" dirty="0">
                <a:latin typeface="Arial"/>
                <a:cs typeface="Arial"/>
              </a:rPr>
              <a:t>A </a:t>
            </a:r>
            <a:r>
              <a:rPr sz="614" spc="3" dirty="0">
                <a:latin typeface="Arial"/>
                <a:cs typeface="Arial"/>
              </a:rPr>
              <a:t>2-foot </a:t>
            </a:r>
            <a:r>
              <a:rPr sz="614" spc="10" dirty="0">
                <a:latin typeface="Arial"/>
                <a:cs typeface="Arial"/>
              </a:rPr>
              <a:t>tall </a:t>
            </a:r>
            <a:r>
              <a:rPr sz="614" spc="-24" dirty="0">
                <a:latin typeface="Arial"/>
                <a:cs typeface="Arial"/>
              </a:rPr>
              <a:t>dog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walking </a:t>
            </a:r>
            <a:r>
              <a:rPr sz="614" spc="-44" dirty="0">
                <a:latin typeface="Arial"/>
                <a:cs typeface="Arial"/>
              </a:rPr>
              <a:t>away </a:t>
            </a:r>
            <a:r>
              <a:rPr sz="614" spc="-3" dirty="0">
                <a:latin typeface="Arial"/>
                <a:cs typeface="Arial"/>
              </a:rPr>
              <a:t>from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3" dirty="0">
                <a:latin typeface="Arial"/>
                <a:cs typeface="Arial"/>
              </a:rPr>
              <a:t>streetlight  </a:t>
            </a:r>
            <a:r>
              <a:rPr sz="614" spc="-17" dirty="0">
                <a:latin typeface="Arial"/>
                <a:cs typeface="Arial"/>
              </a:rPr>
              <a:t>which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7" dirty="0">
                <a:latin typeface="Arial"/>
                <a:cs typeface="Arial"/>
              </a:rPr>
              <a:t>on </a:t>
            </a:r>
            <a:r>
              <a:rPr sz="614" spc="-44" dirty="0">
                <a:latin typeface="Arial"/>
                <a:cs typeface="Arial"/>
              </a:rPr>
              <a:t>a </a:t>
            </a:r>
            <a:r>
              <a:rPr sz="614" spc="-7" dirty="0">
                <a:latin typeface="Arial"/>
                <a:cs typeface="Arial"/>
              </a:rPr>
              <a:t>10-foot </a:t>
            </a:r>
            <a:r>
              <a:rPr sz="614" spc="-20" dirty="0">
                <a:latin typeface="Arial"/>
                <a:cs typeface="Arial"/>
              </a:rPr>
              <a:t>pole. </a:t>
            </a:r>
            <a:r>
              <a:rPr sz="614" spc="17" dirty="0">
                <a:latin typeface="Arial"/>
                <a:cs typeface="Arial"/>
              </a:rPr>
              <a:t>At </a:t>
            </a:r>
            <a:r>
              <a:rPr sz="614" spc="-44" dirty="0">
                <a:latin typeface="Arial"/>
                <a:cs typeface="Arial"/>
              </a:rPr>
              <a:t>a </a:t>
            </a:r>
            <a:r>
              <a:rPr sz="614" spc="-14" dirty="0">
                <a:latin typeface="Arial"/>
                <a:cs typeface="Arial"/>
              </a:rPr>
              <a:t>certain </a:t>
            </a:r>
            <a:r>
              <a:rPr sz="614" spc="-17" dirty="0">
                <a:latin typeface="Arial"/>
                <a:cs typeface="Arial"/>
              </a:rPr>
              <a:t>moment,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14" dirty="0">
                <a:latin typeface="Arial"/>
                <a:cs typeface="Arial"/>
              </a:rPr>
              <a:t>tip 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dogs </a:t>
            </a:r>
            <a:r>
              <a:rPr sz="614" spc="-31" dirty="0">
                <a:latin typeface="Arial"/>
                <a:cs typeface="Arial"/>
              </a:rPr>
              <a:t>shadow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moving </a:t>
            </a:r>
            <a:r>
              <a:rPr sz="614" spc="-37" dirty="0">
                <a:latin typeface="Arial"/>
                <a:cs typeface="Arial"/>
              </a:rPr>
              <a:t>away </a:t>
            </a:r>
            <a:r>
              <a:rPr sz="614" dirty="0">
                <a:latin typeface="Arial"/>
                <a:cs typeface="Arial"/>
              </a:rPr>
              <a:t>from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dirty="0">
                <a:latin typeface="Arial"/>
                <a:cs typeface="Arial"/>
              </a:rPr>
              <a:t>streetlight  at </a:t>
            </a:r>
            <a:r>
              <a:rPr sz="614" spc="-34" dirty="0">
                <a:latin typeface="Arial"/>
                <a:cs typeface="Arial"/>
              </a:rPr>
              <a:t>5 </a:t>
            </a:r>
            <a:r>
              <a:rPr sz="614" spc="-17" dirty="0">
                <a:latin typeface="Arial"/>
                <a:cs typeface="Arial"/>
              </a:rPr>
              <a:t>feet </a:t>
            </a:r>
            <a:r>
              <a:rPr sz="614" spc="-24" dirty="0">
                <a:latin typeface="Arial"/>
                <a:cs typeface="Arial"/>
              </a:rPr>
              <a:t>per </a:t>
            </a:r>
            <a:r>
              <a:rPr sz="614" spc="-37" dirty="0">
                <a:latin typeface="Arial"/>
                <a:cs typeface="Arial"/>
              </a:rPr>
              <a:t>second. </a:t>
            </a:r>
            <a:r>
              <a:rPr sz="614" spc="-27" dirty="0">
                <a:latin typeface="Arial"/>
                <a:cs typeface="Arial"/>
              </a:rPr>
              <a:t>How </a:t>
            </a:r>
            <a:r>
              <a:rPr sz="614" spc="-14" dirty="0">
                <a:latin typeface="Arial"/>
                <a:cs typeface="Arial"/>
              </a:rPr>
              <a:t>fast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dog </a:t>
            </a:r>
            <a:r>
              <a:rPr sz="614" spc="-20" dirty="0">
                <a:latin typeface="Arial"/>
                <a:cs typeface="Arial"/>
              </a:rPr>
              <a:t>walking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7" dirty="0">
                <a:latin typeface="Arial"/>
                <a:cs typeface="Arial"/>
              </a:rPr>
              <a:t>that  </a:t>
            </a:r>
            <a:r>
              <a:rPr sz="614" spc="-20" dirty="0">
                <a:latin typeface="Arial"/>
                <a:cs typeface="Arial"/>
              </a:rPr>
              <a:t>moment?</a:t>
            </a:r>
            <a:endParaRPr sz="614">
              <a:latin typeface="Arial"/>
              <a:cs typeface="Arial"/>
            </a:endParaRPr>
          </a:p>
          <a:p>
            <a:pPr marL="109102" marR="19049" indent="-100443" algn="just">
              <a:lnSpc>
                <a:spcPct val="101499"/>
              </a:lnSpc>
              <a:spcBef>
                <a:spcPts val="337"/>
              </a:spcBef>
              <a:buFont typeface="Arial"/>
              <a:buAutoNum type="arabicPeriod" startAt="203"/>
              <a:tabLst>
                <a:tab pos="213008" algn="l"/>
              </a:tabLst>
            </a:pPr>
            <a:r>
              <a:rPr sz="614" spc="-14" dirty="0">
                <a:latin typeface="Arial"/>
                <a:cs typeface="Arial"/>
              </a:rPr>
              <a:t>An </a:t>
            </a:r>
            <a:r>
              <a:rPr sz="614" spc="-44" dirty="0">
                <a:latin typeface="Arial"/>
                <a:cs typeface="Arial"/>
              </a:rPr>
              <a:t>isosceles </a:t>
            </a:r>
            <a:r>
              <a:rPr sz="614" spc="-14" dirty="0">
                <a:latin typeface="Arial"/>
                <a:cs typeface="Arial"/>
              </a:rPr>
              <a:t>triangle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7" dirty="0">
                <a:latin typeface="Arial"/>
                <a:cs typeface="Arial"/>
              </a:rPr>
              <a:t>changing </a:t>
            </a:r>
            <a:r>
              <a:rPr sz="614" spc="-3" dirty="0">
                <a:latin typeface="Arial"/>
                <a:cs typeface="Arial"/>
              </a:rPr>
              <a:t>its </a:t>
            </a:r>
            <a:r>
              <a:rPr sz="614" spc="-37" dirty="0">
                <a:latin typeface="Arial"/>
                <a:cs typeface="Arial"/>
              </a:rPr>
              <a:t>shape: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lengths 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two </a:t>
            </a:r>
            <a:r>
              <a:rPr sz="614" spc="-20" dirty="0">
                <a:latin typeface="Arial"/>
                <a:cs typeface="Arial"/>
              </a:rPr>
              <a:t>equal </a:t>
            </a:r>
            <a:r>
              <a:rPr sz="614" spc="-37" dirty="0">
                <a:latin typeface="Arial"/>
                <a:cs typeface="Arial"/>
              </a:rPr>
              <a:t>sides </a:t>
            </a:r>
            <a:r>
              <a:rPr sz="614" spc="-14" dirty="0">
                <a:latin typeface="Arial"/>
                <a:cs typeface="Arial"/>
              </a:rPr>
              <a:t>remain </a:t>
            </a:r>
            <a:r>
              <a:rPr sz="614" spc="-10" dirty="0">
                <a:latin typeface="Arial"/>
                <a:cs typeface="Arial"/>
              </a:rPr>
              <a:t>fixed </a:t>
            </a:r>
            <a:r>
              <a:rPr sz="614" spc="10" dirty="0">
                <a:latin typeface="Arial"/>
                <a:cs typeface="Arial"/>
              </a:rPr>
              <a:t>at </a:t>
            </a:r>
            <a:r>
              <a:rPr sz="614" spc="-24" dirty="0">
                <a:latin typeface="Arial"/>
                <a:cs typeface="Arial"/>
              </a:rPr>
              <a:t>2 </a:t>
            </a:r>
            <a:r>
              <a:rPr sz="614" spc="-7" dirty="0">
                <a:latin typeface="Arial"/>
                <a:cs typeface="Arial"/>
              </a:rPr>
              <a:t>inch, </a:t>
            </a:r>
            <a:r>
              <a:rPr sz="614" spc="10" dirty="0">
                <a:latin typeface="Arial"/>
                <a:cs typeface="Arial"/>
              </a:rPr>
              <a:t>but </a:t>
            </a:r>
            <a:r>
              <a:rPr sz="614" spc="-3" dirty="0">
                <a:latin typeface="Arial"/>
                <a:cs typeface="Arial"/>
              </a:rPr>
              <a:t>the  </a:t>
            </a:r>
            <a:r>
              <a:rPr sz="614" spc="-27" dirty="0">
                <a:latin typeface="Arial"/>
                <a:cs typeface="Arial"/>
              </a:rPr>
              <a:t>angle </a:t>
            </a:r>
            <a:r>
              <a:rPr sz="614" dirty="0">
                <a:latin typeface="DejaVu Serif"/>
                <a:cs typeface="DejaVu Serif"/>
              </a:rPr>
              <a:t>θ</a:t>
            </a:r>
            <a:r>
              <a:rPr sz="614" dirty="0">
                <a:latin typeface="Times New Roman"/>
                <a:cs typeface="Times New Roman"/>
              </a:rPr>
              <a:t>(</a:t>
            </a:r>
            <a:r>
              <a:rPr sz="614" dirty="0">
                <a:latin typeface="DejaVu Serif"/>
                <a:cs typeface="DejaVu Serif"/>
              </a:rPr>
              <a:t>t</a:t>
            </a:r>
            <a:r>
              <a:rPr sz="614" dirty="0">
                <a:latin typeface="Times New Roman"/>
                <a:cs typeface="Times New Roman"/>
              </a:rPr>
              <a:t>) </a:t>
            </a:r>
            <a:r>
              <a:rPr sz="614" spc="-31" dirty="0">
                <a:latin typeface="Arial"/>
                <a:cs typeface="Arial"/>
              </a:rPr>
              <a:t>between </a:t>
            </a:r>
            <a:r>
              <a:rPr sz="614" spc="-10" dirty="0">
                <a:latin typeface="Arial"/>
                <a:cs typeface="Arial"/>
              </a:rPr>
              <a:t>them</a:t>
            </a:r>
            <a:r>
              <a:rPr sz="614" spc="-65" dirty="0">
                <a:latin typeface="Arial"/>
                <a:cs typeface="Arial"/>
              </a:rPr>
              <a:t> </a:t>
            </a:r>
            <a:r>
              <a:rPr sz="614" spc="-34" dirty="0">
                <a:latin typeface="Arial"/>
                <a:cs typeface="Arial"/>
              </a:rPr>
              <a:t>changes.</a:t>
            </a:r>
            <a:endParaRPr sz="614">
              <a:latin typeface="Arial"/>
              <a:cs typeface="Arial"/>
            </a:endParaRPr>
          </a:p>
          <a:p>
            <a:pPr marL="109102" marR="7793" indent="154993" algn="just">
              <a:lnSpc>
                <a:spcPct val="101499"/>
              </a:lnSpc>
              <a:spcBef>
                <a:spcPts val="205"/>
              </a:spcBef>
            </a:pPr>
            <a:r>
              <a:rPr sz="614" spc="3" dirty="0">
                <a:latin typeface="Arial"/>
                <a:cs typeface="Arial"/>
              </a:rPr>
              <a:t>Let </a:t>
            </a:r>
            <a:r>
              <a:rPr sz="614" spc="24" dirty="0">
                <a:latin typeface="DejaVu Serif"/>
                <a:cs typeface="DejaVu Serif"/>
              </a:rPr>
              <a:t>A</a:t>
            </a:r>
            <a:r>
              <a:rPr sz="614" spc="24" dirty="0">
                <a:latin typeface="Times New Roman"/>
                <a:cs typeface="Times New Roman"/>
              </a:rPr>
              <a:t>(</a:t>
            </a:r>
            <a:r>
              <a:rPr sz="614" spc="24" dirty="0">
                <a:latin typeface="DejaVu Serif"/>
                <a:cs typeface="DejaVu Serif"/>
              </a:rPr>
              <a:t>t</a:t>
            </a:r>
            <a:r>
              <a:rPr sz="614" spc="24" dirty="0">
                <a:latin typeface="Times New Roman"/>
                <a:cs typeface="Times New Roman"/>
              </a:rPr>
              <a:t>) </a:t>
            </a:r>
            <a:r>
              <a:rPr sz="614" spc="-27" dirty="0">
                <a:latin typeface="Arial"/>
                <a:cs typeface="Arial"/>
              </a:rPr>
              <a:t>be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triangle </a:t>
            </a:r>
            <a:r>
              <a:rPr sz="614" spc="10" dirty="0">
                <a:latin typeface="Arial"/>
                <a:cs typeface="Arial"/>
              </a:rPr>
              <a:t>at </a:t>
            </a:r>
            <a:r>
              <a:rPr sz="614" spc="3" dirty="0">
                <a:latin typeface="Arial"/>
                <a:cs typeface="Arial"/>
              </a:rPr>
              <a:t>time </a:t>
            </a:r>
            <a:r>
              <a:rPr sz="614" spc="-7" dirty="0">
                <a:latin typeface="DejaVu Serif"/>
                <a:cs typeface="DejaVu Serif"/>
              </a:rPr>
              <a:t>t</a:t>
            </a:r>
            <a:r>
              <a:rPr sz="614" spc="-7" dirty="0">
                <a:latin typeface="Arial"/>
                <a:cs typeface="Arial"/>
              </a:rPr>
              <a:t>. </a:t>
            </a:r>
            <a:r>
              <a:rPr sz="614" spc="14" dirty="0">
                <a:latin typeface="Arial"/>
                <a:cs typeface="Arial"/>
              </a:rPr>
              <a:t>If 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spc="-31" dirty="0">
                <a:latin typeface="Arial"/>
                <a:cs typeface="Arial"/>
              </a:rPr>
              <a:t>increases </a:t>
            </a:r>
            <a:r>
              <a:rPr sz="614" spc="10" dirty="0">
                <a:latin typeface="Arial"/>
                <a:cs typeface="Arial"/>
              </a:rPr>
              <a:t>at </a:t>
            </a:r>
            <a:r>
              <a:rPr sz="614" spc="-34" dirty="0">
                <a:latin typeface="Arial"/>
                <a:cs typeface="Arial"/>
              </a:rPr>
              <a:t>a </a:t>
            </a:r>
            <a:r>
              <a:rPr sz="614" spc="-7" dirty="0">
                <a:latin typeface="Arial"/>
                <a:cs typeface="Arial"/>
              </a:rPr>
              <a:t>constant rate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Times New Roman"/>
                <a:cs typeface="Times New Roman"/>
              </a:rPr>
              <a:t>0</a:t>
            </a:r>
            <a:r>
              <a:rPr sz="614" spc="-3" dirty="0">
                <a:latin typeface="DejaVu Serif"/>
                <a:cs typeface="DejaVu Serif"/>
              </a:rPr>
              <a:t>.</a:t>
            </a:r>
            <a:r>
              <a:rPr sz="614" spc="-3" dirty="0">
                <a:latin typeface="Times New Roman"/>
                <a:cs typeface="Times New Roman"/>
              </a:rPr>
              <a:t>5</a:t>
            </a:r>
            <a:r>
              <a:rPr sz="614" spc="-3" dirty="0">
                <a:latin typeface="Arial"/>
                <a:cs typeface="Arial"/>
              </a:rPr>
              <a:t>inch</a:t>
            </a:r>
            <a:r>
              <a:rPr sz="614" spc="-5" baseline="37037" dirty="0">
                <a:latin typeface="Times New Roman"/>
                <a:cs typeface="Times New Roman"/>
              </a:rPr>
              <a:t>2</a:t>
            </a:r>
            <a:r>
              <a:rPr sz="614" spc="-3" dirty="0">
                <a:latin typeface="DejaVu Serif"/>
                <a:cs typeface="DejaVu Serif"/>
              </a:rPr>
              <a:t>/</a:t>
            </a:r>
            <a:r>
              <a:rPr sz="614" spc="-3" dirty="0">
                <a:latin typeface="Arial"/>
                <a:cs typeface="Arial"/>
              </a:rPr>
              <a:t>sec,  </a:t>
            </a:r>
            <a:r>
              <a:rPr sz="614" spc="-14" dirty="0">
                <a:latin typeface="Arial"/>
                <a:cs typeface="Arial"/>
              </a:rPr>
              <a:t>then </a:t>
            </a:r>
            <a:r>
              <a:rPr sz="614" spc="-31" dirty="0">
                <a:latin typeface="Arial"/>
                <a:cs typeface="Arial"/>
              </a:rPr>
              <a:t>how </a:t>
            </a:r>
            <a:r>
              <a:rPr sz="614" spc="-10" dirty="0">
                <a:latin typeface="Arial"/>
                <a:cs typeface="Arial"/>
              </a:rPr>
              <a:t>fast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angle </a:t>
            </a:r>
            <a:r>
              <a:rPr sz="614" spc="-24" dirty="0">
                <a:latin typeface="Arial"/>
                <a:cs typeface="Arial"/>
              </a:rPr>
              <a:t>increasing </a:t>
            </a:r>
            <a:r>
              <a:rPr sz="614" spc="-20" dirty="0">
                <a:latin typeface="Arial"/>
                <a:cs typeface="Arial"/>
              </a:rPr>
              <a:t>or </a:t>
            </a:r>
            <a:r>
              <a:rPr sz="614" spc="-34" dirty="0">
                <a:latin typeface="Arial"/>
                <a:cs typeface="Arial"/>
              </a:rPr>
              <a:t>decreasing </a:t>
            </a:r>
            <a:r>
              <a:rPr sz="614" spc="-31" dirty="0">
                <a:latin typeface="Arial"/>
                <a:cs typeface="Arial"/>
              </a:rPr>
              <a:t>when  </a:t>
            </a:r>
            <a:r>
              <a:rPr sz="614" spc="-78" dirty="0">
                <a:latin typeface="DejaVu Serif"/>
                <a:cs typeface="DejaVu Serif"/>
              </a:rPr>
              <a:t>θ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Times New Roman"/>
                <a:cs typeface="Times New Roman"/>
              </a:rPr>
              <a:t>60</a:t>
            </a:r>
            <a:r>
              <a:rPr sz="614" spc="-27" dirty="0">
                <a:latin typeface="Times New Roman"/>
                <a:cs typeface="Times New Roman"/>
              </a:rPr>
              <a:t> </a:t>
            </a:r>
            <a:r>
              <a:rPr sz="614" spc="-48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  <a:p>
            <a:pPr marL="109102" marR="3464" indent="-100443" algn="just">
              <a:lnSpc>
                <a:spcPct val="101499"/>
              </a:lnSpc>
              <a:spcBef>
                <a:spcPts val="341"/>
              </a:spcBef>
              <a:buFont typeface="Arial"/>
              <a:buAutoNum type="arabicPeriod" startAt="204"/>
              <a:tabLst>
                <a:tab pos="213874" algn="l"/>
              </a:tabLst>
            </a:pPr>
            <a:r>
              <a:rPr sz="614" dirty="0">
                <a:latin typeface="Arial"/>
                <a:cs typeface="Arial"/>
              </a:rPr>
              <a:t>A </a:t>
            </a:r>
            <a:r>
              <a:rPr sz="614" spc="-3" dirty="0">
                <a:latin typeface="Arial"/>
                <a:cs typeface="Arial"/>
              </a:rPr>
              <a:t>point </a:t>
            </a:r>
            <a:r>
              <a:rPr sz="614" spc="-14" dirty="0">
                <a:latin typeface="DejaVu Serif"/>
                <a:cs typeface="DejaVu Serif"/>
              </a:rPr>
              <a:t>P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4" dirty="0">
                <a:latin typeface="Arial"/>
                <a:cs typeface="Arial"/>
              </a:rPr>
              <a:t>moving </a:t>
            </a:r>
            <a:r>
              <a:rPr sz="614" spc="-7" dirty="0">
                <a:latin typeface="Arial"/>
                <a:cs typeface="Arial"/>
              </a:rPr>
              <a:t>in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dirty="0">
                <a:latin typeface="Arial"/>
                <a:cs typeface="Arial"/>
              </a:rPr>
              <a:t>first </a:t>
            </a:r>
            <a:r>
              <a:rPr sz="614" spc="-17" dirty="0">
                <a:latin typeface="Arial"/>
                <a:cs typeface="Arial"/>
              </a:rPr>
              <a:t>quadrant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7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plane.  </a:t>
            </a:r>
            <a:r>
              <a:rPr sz="614" dirty="0">
                <a:latin typeface="Arial"/>
                <a:cs typeface="Arial"/>
              </a:rPr>
              <a:t>Its </a:t>
            </a:r>
            <a:r>
              <a:rPr sz="614" spc="3" dirty="0">
                <a:latin typeface="Arial"/>
                <a:cs typeface="Arial"/>
              </a:rPr>
              <a:t>motion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14" dirty="0">
                <a:latin typeface="Arial"/>
                <a:cs typeface="Arial"/>
              </a:rPr>
              <a:t>parallel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0" dirty="0">
                <a:latin typeface="DejaVu Serif"/>
                <a:cs typeface="DejaVu Serif"/>
              </a:rPr>
              <a:t>x</a:t>
            </a:r>
            <a:r>
              <a:rPr sz="614" spc="-10" dirty="0">
                <a:latin typeface="Arial"/>
                <a:cs typeface="Arial"/>
              </a:rPr>
              <a:t>-axis; </a:t>
            </a:r>
            <a:r>
              <a:rPr sz="614" spc="3" dirty="0">
                <a:latin typeface="Arial"/>
                <a:cs typeface="Arial"/>
              </a:rPr>
              <a:t>its </a:t>
            </a:r>
            <a:r>
              <a:rPr sz="614" spc="-17" dirty="0">
                <a:latin typeface="Arial"/>
                <a:cs typeface="Arial"/>
              </a:rPr>
              <a:t>distance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spc="-3" dirty="0">
                <a:latin typeface="Arial"/>
                <a:cs typeface="Arial"/>
              </a:rPr>
              <a:t>the  </a:t>
            </a:r>
            <a:r>
              <a:rPr sz="614" spc="-20" dirty="0">
                <a:latin typeface="DejaVu Serif"/>
                <a:cs typeface="DejaVu Serif"/>
              </a:rPr>
              <a:t>x</a:t>
            </a:r>
            <a:r>
              <a:rPr sz="614" spc="-20" dirty="0">
                <a:latin typeface="Arial"/>
                <a:cs typeface="Arial"/>
              </a:rPr>
              <a:t>-axis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41" dirty="0">
                <a:latin typeface="Arial"/>
                <a:cs typeface="Arial"/>
              </a:rPr>
              <a:t>always </a:t>
            </a:r>
            <a:r>
              <a:rPr sz="614" spc="-34" dirty="0">
                <a:latin typeface="Arial"/>
                <a:cs typeface="Arial"/>
              </a:rPr>
              <a:t>10 </a:t>
            </a:r>
            <a:r>
              <a:rPr sz="614" dirty="0">
                <a:latin typeface="Arial"/>
                <a:cs typeface="Arial"/>
              </a:rPr>
              <a:t>(feet). </a:t>
            </a:r>
            <a:r>
              <a:rPr sz="614" spc="-7" dirty="0">
                <a:latin typeface="Arial"/>
                <a:cs typeface="Arial"/>
              </a:rPr>
              <a:t>Its </a:t>
            </a:r>
            <a:r>
              <a:rPr sz="614" spc="-17" dirty="0">
                <a:latin typeface="Arial"/>
                <a:cs typeface="Arial"/>
              </a:rPr>
              <a:t>velocity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34" dirty="0">
                <a:latin typeface="Arial"/>
                <a:cs typeface="Arial"/>
              </a:rPr>
              <a:t>3 </a:t>
            </a:r>
            <a:r>
              <a:rPr sz="614" spc="-17" dirty="0">
                <a:latin typeface="Arial"/>
                <a:cs typeface="Arial"/>
              </a:rPr>
              <a:t>feet </a:t>
            </a:r>
            <a:r>
              <a:rPr sz="614" spc="-24" dirty="0">
                <a:latin typeface="Arial"/>
                <a:cs typeface="Arial"/>
              </a:rPr>
              <a:t>per </a:t>
            </a:r>
            <a:r>
              <a:rPr sz="614" spc="-44" dirty="0">
                <a:latin typeface="Arial"/>
                <a:cs typeface="Arial"/>
              </a:rPr>
              <a:t>second  </a:t>
            </a:r>
            <a:r>
              <a:rPr sz="614" spc="7" dirty="0">
                <a:latin typeface="Arial"/>
                <a:cs typeface="Arial"/>
              </a:rPr>
              <a:t>to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dirty="0">
                <a:latin typeface="Arial"/>
                <a:cs typeface="Arial"/>
              </a:rPr>
              <a:t>left. </a:t>
            </a:r>
            <a:r>
              <a:rPr sz="614" spc="-44" dirty="0">
                <a:latin typeface="Arial"/>
                <a:cs typeface="Arial"/>
              </a:rPr>
              <a:t>We </a:t>
            </a:r>
            <a:r>
              <a:rPr sz="614" spc="-7" dirty="0">
                <a:latin typeface="Arial"/>
                <a:cs typeface="Arial"/>
              </a:rPr>
              <a:t>write </a:t>
            </a:r>
            <a:r>
              <a:rPr sz="614" spc="-78" dirty="0">
                <a:latin typeface="DejaVu Serif"/>
                <a:cs typeface="DejaVu Serif"/>
              </a:rPr>
              <a:t>θ </a:t>
            </a:r>
            <a:r>
              <a:rPr sz="614" spc="-14" dirty="0">
                <a:latin typeface="Arial"/>
                <a:cs typeface="Arial"/>
              </a:rPr>
              <a:t>for the </a:t>
            </a:r>
            <a:r>
              <a:rPr sz="614" spc="-34" dirty="0">
                <a:latin typeface="Arial"/>
                <a:cs typeface="Arial"/>
              </a:rPr>
              <a:t>angle </a:t>
            </a:r>
            <a:r>
              <a:rPr sz="614" spc="-37" dirty="0">
                <a:latin typeface="Arial"/>
                <a:cs typeface="Arial"/>
              </a:rPr>
              <a:t>between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positive  </a:t>
            </a:r>
            <a:r>
              <a:rPr sz="614" spc="-17" dirty="0">
                <a:latin typeface="DejaVu Serif"/>
                <a:cs typeface="DejaVu Serif"/>
              </a:rPr>
              <a:t>x</a:t>
            </a:r>
            <a:r>
              <a:rPr sz="614" spc="-17" dirty="0">
                <a:latin typeface="Arial"/>
                <a:cs typeface="Arial"/>
              </a:rPr>
              <a:t>-axis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line </a:t>
            </a:r>
            <a:r>
              <a:rPr sz="614" spc="-31" dirty="0">
                <a:latin typeface="Arial"/>
                <a:cs typeface="Arial"/>
              </a:rPr>
              <a:t>segment </a:t>
            </a:r>
            <a:r>
              <a:rPr sz="614" spc="-3" dirty="0">
                <a:latin typeface="Arial"/>
                <a:cs typeface="Arial"/>
              </a:rPr>
              <a:t>from </a:t>
            </a:r>
            <a:r>
              <a:rPr sz="614" spc="-10" dirty="0">
                <a:latin typeface="Arial"/>
                <a:cs typeface="Arial"/>
              </a:rPr>
              <a:t>the origin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14" dirty="0">
                <a:latin typeface="DejaVu Serif"/>
                <a:cs typeface="DejaVu Serif"/>
              </a:rPr>
              <a:t>P</a:t>
            </a:r>
            <a:r>
              <a:rPr sz="614" spc="55" dirty="0">
                <a:latin typeface="DejaVu Serif"/>
                <a:cs typeface="DejaVu Serif"/>
              </a:rPr>
              <a:t> 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397875" lvl="1" indent="-133779">
              <a:spcBef>
                <a:spcPts val="215"/>
              </a:spcBef>
              <a:buFont typeface="Arial"/>
              <a:buAutoNum type="alphaLcParenBoth"/>
              <a:tabLst>
                <a:tab pos="398308" algn="l"/>
              </a:tabLst>
            </a:pPr>
            <a:r>
              <a:rPr sz="614" spc="-20" dirty="0">
                <a:latin typeface="Arial"/>
                <a:cs typeface="Arial"/>
              </a:rPr>
              <a:t>Make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17" dirty="0">
                <a:latin typeface="Arial"/>
                <a:cs typeface="Arial"/>
              </a:rPr>
              <a:t>drawing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3" dirty="0">
                <a:latin typeface="Arial"/>
                <a:cs typeface="Arial"/>
              </a:rPr>
              <a:t>point </a:t>
            </a:r>
            <a:r>
              <a:rPr sz="614" spc="-14" dirty="0">
                <a:latin typeface="DejaVu Serif"/>
                <a:cs typeface="DejaVu Serif"/>
              </a:rPr>
              <a:t>P</a:t>
            </a:r>
            <a:r>
              <a:rPr sz="614" spc="-85" dirty="0">
                <a:latin typeface="DejaVu Serif"/>
                <a:cs typeface="DejaVu Serif"/>
              </a:rPr>
              <a:t> 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400905" lvl="1" indent="-136810">
              <a:spcBef>
                <a:spcPts val="218"/>
              </a:spcBef>
              <a:buFont typeface="Arial"/>
              <a:buAutoNum type="alphaLcParenBoth"/>
              <a:tabLst>
                <a:tab pos="401338" algn="l"/>
              </a:tabLst>
            </a:pPr>
            <a:r>
              <a:rPr sz="614" spc="-24" dirty="0">
                <a:latin typeface="Arial"/>
                <a:cs typeface="Arial"/>
              </a:rPr>
              <a:t>Where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3" dirty="0">
                <a:latin typeface="Arial"/>
                <a:cs typeface="Arial"/>
              </a:rPr>
              <a:t>point </a:t>
            </a:r>
            <a:r>
              <a:rPr sz="614" spc="-31" dirty="0">
                <a:latin typeface="Arial"/>
                <a:cs typeface="Arial"/>
              </a:rPr>
              <a:t>when </a:t>
            </a:r>
            <a:r>
              <a:rPr sz="614" spc="-78" dirty="0">
                <a:latin typeface="DejaVu Serif"/>
                <a:cs typeface="DejaVu Serif"/>
              </a:rPr>
              <a:t>θ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34" dirty="0">
                <a:latin typeface="Times New Roman"/>
                <a:cs typeface="Times New Roman"/>
              </a:rPr>
              <a:t> </a:t>
            </a:r>
            <a:r>
              <a:rPr sz="614" spc="10" dirty="0">
                <a:latin typeface="DejaVu Serif"/>
                <a:cs typeface="DejaVu Serif"/>
              </a:rPr>
              <a:t>π/</a:t>
            </a:r>
            <a:r>
              <a:rPr sz="614" spc="10" dirty="0">
                <a:latin typeface="Times New Roman"/>
                <a:cs typeface="Times New Roman"/>
              </a:rPr>
              <a:t>3</a:t>
            </a:r>
            <a:r>
              <a:rPr sz="614" spc="10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  <a:p>
            <a:pPr marL="399173" lvl="1" indent="-135078">
              <a:spcBef>
                <a:spcPts val="218"/>
              </a:spcBef>
              <a:buFont typeface="Arial"/>
              <a:buAutoNum type="alphaLcParenBoth"/>
              <a:tabLst>
                <a:tab pos="399606" algn="l"/>
              </a:tabLst>
            </a:pPr>
            <a:r>
              <a:rPr sz="614" spc="-14" dirty="0">
                <a:latin typeface="Arial"/>
                <a:cs typeface="Arial"/>
              </a:rPr>
              <a:t>Compute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rate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27" dirty="0">
                <a:latin typeface="Arial"/>
                <a:cs typeface="Arial"/>
              </a:rPr>
              <a:t>change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angle </a:t>
            </a:r>
            <a:r>
              <a:rPr sz="614" spc="-78" dirty="0">
                <a:latin typeface="DejaVu Serif"/>
                <a:cs typeface="DejaVu Serif"/>
              </a:rPr>
              <a:t>θ</a:t>
            </a:r>
            <a:r>
              <a:rPr sz="614" spc="-65" dirty="0">
                <a:latin typeface="DejaVu Serif"/>
                <a:cs typeface="DejaVu Serif"/>
              </a:rPr>
              <a:t> </a:t>
            </a:r>
            <a:r>
              <a:rPr sz="614" spc="10" dirty="0">
                <a:latin typeface="Arial"/>
                <a:cs typeface="Arial"/>
              </a:rPr>
              <a:t>at</a:t>
            </a:r>
            <a:endParaRPr sz="614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242625" y="4326338"/>
            <a:ext cx="84036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moment </a:t>
            </a:r>
            <a:r>
              <a:rPr sz="614" spc="14" dirty="0">
                <a:latin typeface="Arial"/>
                <a:cs typeface="Arial"/>
              </a:rPr>
              <a:t>that </a:t>
            </a:r>
            <a:r>
              <a:rPr sz="614" spc="-78" dirty="0">
                <a:latin typeface="DejaVu Serif"/>
                <a:cs typeface="DejaVu Serif"/>
              </a:rPr>
              <a:t>θ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i="1" u="sng" spc="30" baseline="3240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π</a:t>
            </a:r>
            <a:r>
              <a:rPr sz="614" i="1" spc="-25" baseline="32407" dirty="0">
                <a:latin typeface="Arial"/>
                <a:cs typeface="Arial"/>
              </a:rPr>
              <a:t> 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142119" y="4362860"/>
            <a:ext cx="1989426" cy="1732770"/>
          </a:xfrm>
          <a:prstGeom prst="rect">
            <a:avLst/>
          </a:prstGeom>
        </p:spPr>
        <p:txBody>
          <a:bodyPr vert="horz" wrap="square" lIns="0" tIns="24245" rIns="0" bIns="0" rtlCol="0">
            <a:spAutoFit/>
          </a:bodyPr>
          <a:lstStyle/>
          <a:p>
            <a:pPr marL="863721">
              <a:spcBef>
                <a:spcPts val="191"/>
              </a:spcBef>
            </a:pPr>
            <a:r>
              <a:rPr sz="409" spc="44" dirty="0">
                <a:latin typeface="Times New Roman"/>
                <a:cs typeface="Times New Roman"/>
              </a:rPr>
              <a:t>3</a:t>
            </a:r>
            <a:endParaRPr sz="409">
              <a:latin typeface="Times New Roman"/>
              <a:cs typeface="Times New Roman"/>
            </a:endParaRPr>
          </a:p>
          <a:p>
            <a:pPr marL="109102" marR="3896" indent="-100443" algn="just">
              <a:lnSpc>
                <a:spcPct val="101499"/>
              </a:lnSpc>
              <a:spcBef>
                <a:spcPts val="170"/>
              </a:spcBef>
              <a:buFont typeface="Arial"/>
              <a:buAutoNum type="arabicPeriod" startAt="205"/>
              <a:tabLst>
                <a:tab pos="208679" algn="l"/>
              </a:tabLst>
            </a:pPr>
            <a:r>
              <a:rPr sz="614" spc="-17" dirty="0">
                <a:latin typeface="Arial"/>
                <a:cs typeface="Arial"/>
              </a:rPr>
              <a:t>The </a:t>
            </a:r>
            <a:r>
              <a:rPr sz="614" spc="-3" dirty="0">
                <a:latin typeface="Arial"/>
                <a:cs typeface="Arial"/>
              </a:rPr>
              <a:t>point </a:t>
            </a:r>
            <a:r>
              <a:rPr sz="614" spc="-10" dirty="0">
                <a:latin typeface="DejaVu Serif"/>
                <a:cs typeface="DejaVu Serif"/>
              </a:rPr>
              <a:t>Q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4" dirty="0">
                <a:latin typeface="Arial"/>
                <a:cs typeface="Arial"/>
              </a:rPr>
              <a:t>moving </a:t>
            </a:r>
            <a:r>
              <a:rPr sz="614" spc="-31" dirty="0">
                <a:latin typeface="Arial"/>
                <a:cs typeface="Arial"/>
              </a:rPr>
              <a:t>on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line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0" dirty="0">
                <a:latin typeface="Times New Roman"/>
                <a:cs typeface="Times New Roman"/>
              </a:rPr>
              <a:t>=</a:t>
            </a:r>
            <a:r>
              <a:rPr sz="614" spc="-44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3" dirty="0">
                <a:latin typeface="Arial"/>
                <a:cs typeface="Arial"/>
              </a:rPr>
              <a:t>with </a:t>
            </a:r>
            <a:r>
              <a:rPr sz="614" spc="-17" dirty="0">
                <a:latin typeface="Arial"/>
                <a:cs typeface="Arial"/>
              </a:rPr>
              <a:t>velocity </a:t>
            </a:r>
            <a:r>
              <a:rPr sz="614" spc="-34" dirty="0">
                <a:latin typeface="Arial"/>
                <a:cs typeface="Arial"/>
              </a:rPr>
              <a:t>3  </a:t>
            </a:r>
            <a:r>
              <a:rPr sz="614" spc="-17" dirty="0">
                <a:latin typeface="Arial"/>
                <a:cs typeface="Arial"/>
              </a:rPr>
              <a:t>m</a:t>
            </a:r>
            <a:r>
              <a:rPr sz="614" spc="-17" dirty="0">
                <a:latin typeface="DejaVu Serif"/>
                <a:cs typeface="DejaVu Serif"/>
              </a:rPr>
              <a:t>/</a:t>
            </a:r>
            <a:r>
              <a:rPr sz="614" spc="-17" dirty="0">
                <a:latin typeface="Arial"/>
                <a:cs typeface="Arial"/>
              </a:rPr>
              <a:t>sec. Find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rate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41" dirty="0">
                <a:latin typeface="Arial"/>
                <a:cs typeface="Arial"/>
              </a:rPr>
              <a:t>change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following quantities 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moment </a:t>
            </a:r>
            <a:r>
              <a:rPr sz="614" spc="-3" dirty="0">
                <a:latin typeface="Arial"/>
                <a:cs typeface="Arial"/>
              </a:rPr>
              <a:t>in </a:t>
            </a:r>
            <a:r>
              <a:rPr sz="614" spc="-14" dirty="0">
                <a:latin typeface="Arial"/>
                <a:cs typeface="Arial"/>
              </a:rPr>
              <a:t>which </a:t>
            </a:r>
            <a:r>
              <a:rPr sz="614" spc="-10" dirty="0">
                <a:latin typeface="DejaVu Serif"/>
                <a:cs typeface="DejaVu Serif"/>
              </a:rPr>
              <a:t>Q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3" dirty="0">
                <a:latin typeface="Arial"/>
                <a:cs typeface="Arial"/>
              </a:rPr>
              <a:t>point </a:t>
            </a:r>
            <a:r>
              <a:rPr sz="614" spc="7" dirty="0">
                <a:latin typeface="Times New Roman"/>
                <a:cs typeface="Times New Roman"/>
              </a:rPr>
              <a:t>(1</a:t>
            </a:r>
            <a:r>
              <a:rPr sz="614" spc="7" dirty="0">
                <a:latin typeface="DejaVu Serif"/>
                <a:cs typeface="DejaVu Serif"/>
              </a:rPr>
              <a:t>,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1)</a:t>
            </a:r>
            <a:r>
              <a:rPr sz="614" spc="14" dirty="0">
                <a:latin typeface="Arial"/>
                <a:cs typeface="Arial"/>
              </a:rPr>
              <a:t>:</a:t>
            </a:r>
            <a:endParaRPr sz="614">
              <a:latin typeface="Arial"/>
              <a:cs typeface="Arial"/>
            </a:endParaRPr>
          </a:p>
          <a:p>
            <a:pPr marL="391380" lvl="1" indent="-127285">
              <a:spcBef>
                <a:spcPts val="218"/>
              </a:spcBef>
              <a:buAutoNum type="alphaLcParenBoth"/>
              <a:tabLst>
                <a:tab pos="391813" algn="l"/>
              </a:tabLst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distance </a:t>
            </a:r>
            <a:r>
              <a:rPr sz="614" spc="-3" dirty="0">
                <a:latin typeface="Arial"/>
                <a:cs typeface="Arial"/>
              </a:rPr>
              <a:t>from </a:t>
            </a:r>
            <a:r>
              <a:rPr sz="614" spc="-10" dirty="0">
                <a:latin typeface="DejaVu Serif"/>
                <a:cs typeface="DejaVu Serif"/>
              </a:rPr>
              <a:t>Q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75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origin,</a:t>
            </a:r>
            <a:endParaRPr sz="614">
              <a:latin typeface="Arial"/>
              <a:cs typeface="Arial"/>
            </a:endParaRPr>
          </a:p>
          <a:p>
            <a:pPr marL="393978" lvl="1" indent="-129883">
              <a:spcBef>
                <a:spcPts val="215"/>
              </a:spcBef>
              <a:buAutoNum type="alphaLcParenBoth"/>
              <a:tabLst>
                <a:tab pos="394411" algn="l"/>
              </a:tabLst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distance </a:t>
            </a:r>
            <a:r>
              <a:rPr sz="614" spc="-3" dirty="0">
                <a:latin typeface="Arial"/>
                <a:cs typeface="Arial"/>
              </a:rPr>
              <a:t>from </a:t>
            </a:r>
            <a:r>
              <a:rPr sz="614" spc="-10" dirty="0">
                <a:latin typeface="DejaVu Serif"/>
                <a:cs typeface="DejaVu Serif"/>
              </a:rPr>
              <a:t>Q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3" dirty="0">
                <a:latin typeface="Arial"/>
                <a:cs typeface="Arial"/>
              </a:rPr>
              <a:t>point </a:t>
            </a:r>
            <a:r>
              <a:rPr sz="614" spc="10" dirty="0">
                <a:latin typeface="DejaVu Serif"/>
                <a:cs typeface="DejaVu Serif"/>
              </a:rPr>
              <a:t>R</a:t>
            </a:r>
            <a:r>
              <a:rPr sz="614" spc="10" dirty="0">
                <a:latin typeface="Times New Roman"/>
                <a:cs typeface="Times New Roman"/>
              </a:rPr>
              <a:t>(2</a:t>
            </a:r>
            <a:r>
              <a:rPr sz="614" spc="10" dirty="0">
                <a:latin typeface="DejaVu Serif"/>
                <a:cs typeface="DejaVu Serif"/>
              </a:rPr>
              <a:t>,</a:t>
            </a:r>
            <a:r>
              <a:rPr sz="614" spc="20" dirty="0">
                <a:latin typeface="DejaVu Serif"/>
                <a:cs typeface="DejaVu Serif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0)</a:t>
            </a:r>
            <a:r>
              <a:rPr sz="614" spc="14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  <a:p>
            <a:pPr marL="397009" lvl="1" indent="-132914">
              <a:spcBef>
                <a:spcPts val="218"/>
              </a:spcBef>
              <a:buAutoNum type="alphaLcParenBoth"/>
              <a:tabLst>
                <a:tab pos="397442" algn="l"/>
              </a:tabLst>
            </a:pP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angle </a:t>
            </a:r>
            <a:r>
              <a:rPr sz="614" spc="-27" dirty="0">
                <a:latin typeface="DejaVu Sans"/>
                <a:cs typeface="DejaVu Sans"/>
              </a:rPr>
              <a:t>∠</a:t>
            </a:r>
            <a:r>
              <a:rPr sz="614" spc="-27" dirty="0">
                <a:latin typeface="DejaVu Serif"/>
                <a:cs typeface="DejaVu Serif"/>
              </a:rPr>
              <a:t>ORQ </a:t>
            </a:r>
            <a:r>
              <a:rPr sz="614" spc="-24" dirty="0">
                <a:latin typeface="Arial"/>
                <a:cs typeface="Arial"/>
              </a:rPr>
              <a:t>where </a:t>
            </a:r>
            <a:r>
              <a:rPr sz="614" spc="10" dirty="0">
                <a:latin typeface="DejaVu Serif"/>
                <a:cs typeface="DejaVu Serif"/>
              </a:rPr>
              <a:t>R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17" dirty="0">
                <a:latin typeface="Arial"/>
                <a:cs typeface="Arial"/>
              </a:rPr>
              <a:t>again </a:t>
            </a:r>
            <a:r>
              <a:rPr sz="614" spc="-3" dirty="0">
                <a:latin typeface="Arial"/>
                <a:cs typeface="Arial"/>
              </a:rPr>
              <a:t>the</a:t>
            </a:r>
            <a:r>
              <a:rPr sz="614" spc="-68" dirty="0">
                <a:latin typeface="Arial"/>
                <a:cs typeface="Arial"/>
              </a:rPr>
              <a:t> </a:t>
            </a:r>
            <a:r>
              <a:rPr sz="614" spc="10" dirty="0">
                <a:latin typeface="Arial"/>
                <a:cs typeface="Arial"/>
              </a:rPr>
              <a:t>point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10" dirty="0">
                <a:latin typeface="DejaVu Serif"/>
                <a:cs typeface="DejaVu Serif"/>
              </a:rPr>
              <a:t>R</a:t>
            </a:r>
            <a:r>
              <a:rPr sz="614" spc="10" dirty="0">
                <a:latin typeface="Times New Roman"/>
                <a:cs typeface="Times New Roman"/>
              </a:rPr>
              <a:t>(2</a:t>
            </a:r>
            <a:r>
              <a:rPr sz="614" spc="10" dirty="0">
                <a:latin typeface="DejaVu Serif"/>
                <a:cs typeface="DejaVu Serif"/>
              </a:rPr>
              <a:t>,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0)</a:t>
            </a:r>
            <a:r>
              <a:rPr sz="614" spc="1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9102" marR="3896" indent="-100443" algn="just">
              <a:lnSpc>
                <a:spcPct val="101499"/>
              </a:lnSpc>
              <a:spcBef>
                <a:spcPts val="337"/>
              </a:spcBef>
              <a:buFont typeface="Arial"/>
              <a:buAutoNum type="arabicPeriod" startAt="206"/>
              <a:tabLst>
                <a:tab pos="220801" algn="l"/>
              </a:tabLst>
            </a:pPr>
            <a:r>
              <a:rPr sz="614" spc="17" dirty="0">
                <a:latin typeface="Arial"/>
                <a:cs typeface="Arial"/>
              </a:rPr>
              <a:t>A </a:t>
            </a:r>
            <a:r>
              <a:rPr sz="614" spc="10" dirty="0">
                <a:latin typeface="Arial"/>
                <a:cs typeface="Arial"/>
              </a:rPr>
              <a:t>point </a:t>
            </a:r>
            <a:r>
              <a:rPr sz="614" spc="-14" dirty="0">
                <a:latin typeface="DejaVu Serif"/>
                <a:cs typeface="DejaVu Serif"/>
              </a:rPr>
              <a:t>P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sliding </a:t>
            </a:r>
            <a:r>
              <a:rPr sz="614" spc="-17" dirty="0">
                <a:latin typeface="Arial"/>
                <a:cs typeface="Arial"/>
              </a:rPr>
              <a:t>on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parabola </a:t>
            </a:r>
            <a:r>
              <a:rPr sz="614" spc="14" dirty="0">
                <a:latin typeface="Arial"/>
                <a:cs typeface="Arial"/>
              </a:rPr>
              <a:t>with </a:t>
            </a:r>
            <a:r>
              <a:rPr sz="614" spc="-10" dirty="0">
                <a:latin typeface="Arial"/>
                <a:cs typeface="Arial"/>
              </a:rPr>
              <a:t>equation 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41" baseline="37037" dirty="0">
                <a:latin typeface="Times New Roman"/>
                <a:cs typeface="Times New Roman"/>
              </a:rPr>
              <a:t>2</a:t>
            </a:r>
            <a:r>
              <a:rPr sz="614" spc="27" dirty="0">
                <a:latin typeface="Arial"/>
                <a:cs typeface="Arial"/>
              </a:rPr>
              <a:t>. </a:t>
            </a:r>
            <a:r>
              <a:rPr sz="614" spc="-3" dirty="0">
                <a:latin typeface="Arial"/>
                <a:cs typeface="Arial"/>
              </a:rPr>
              <a:t>Its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Arial"/>
                <a:cs typeface="Arial"/>
              </a:rPr>
              <a:t>-coordinate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24" dirty="0">
                <a:latin typeface="Arial"/>
                <a:cs typeface="Arial"/>
              </a:rPr>
              <a:t>increasing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14" dirty="0">
                <a:latin typeface="Arial"/>
                <a:cs typeface="Arial"/>
              </a:rPr>
              <a:t>constant </a:t>
            </a:r>
            <a:r>
              <a:rPr sz="614" spc="-10" dirty="0">
                <a:latin typeface="Arial"/>
                <a:cs typeface="Arial"/>
              </a:rPr>
              <a:t>rate 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31" dirty="0">
                <a:latin typeface="Arial"/>
                <a:cs typeface="Arial"/>
              </a:rPr>
              <a:t>2</a:t>
            </a:r>
            <a:r>
              <a:rPr sz="614" spc="75" dirty="0">
                <a:latin typeface="Arial"/>
                <a:cs typeface="Arial"/>
              </a:rPr>
              <a:t> </a:t>
            </a:r>
            <a:r>
              <a:rPr sz="614" dirty="0">
                <a:latin typeface="Arial"/>
                <a:cs typeface="Arial"/>
              </a:rPr>
              <a:t>feet</a:t>
            </a:r>
            <a:r>
              <a:rPr sz="614" dirty="0">
                <a:latin typeface="DejaVu Serif"/>
                <a:cs typeface="DejaVu Serif"/>
              </a:rPr>
              <a:t>/</a:t>
            </a:r>
            <a:r>
              <a:rPr sz="614" dirty="0">
                <a:latin typeface="Arial"/>
                <a:cs typeface="Arial"/>
              </a:rPr>
              <a:t>minute.</a:t>
            </a:r>
            <a:endParaRPr sz="614">
              <a:latin typeface="Arial"/>
              <a:cs typeface="Arial"/>
            </a:endParaRPr>
          </a:p>
          <a:p>
            <a:pPr marL="109102" marR="3896" indent="154993">
              <a:lnSpc>
                <a:spcPct val="101499"/>
              </a:lnSpc>
              <a:spcBef>
                <a:spcPts val="208"/>
              </a:spcBef>
            </a:pPr>
            <a:r>
              <a:rPr sz="614" spc="-3" dirty="0">
                <a:latin typeface="Arial"/>
                <a:cs typeface="Arial"/>
              </a:rPr>
              <a:t>Find the </a:t>
            </a:r>
            <a:r>
              <a:rPr sz="614" spc="-7" dirty="0">
                <a:latin typeface="Arial"/>
                <a:cs typeface="Arial"/>
              </a:rPr>
              <a:t>rate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27" dirty="0">
                <a:latin typeface="Arial"/>
                <a:cs typeface="Arial"/>
              </a:rPr>
              <a:t>change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following quantities 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moment </a:t>
            </a:r>
            <a:r>
              <a:rPr sz="614" spc="14" dirty="0">
                <a:latin typeface="Arial"/>
                <a:cs typeface="Arial"/>
              </a:rPr>
              <a:t>that </a:t>
            </a:r>
            <a:r>
              <a:rPr sz="614" spc="-14" dirty="0">
                <a:latin typeface="DejaVu Serif"/>
                <a:cs typeface="DejaVu Serif"/>
              </a:rPr>
              <a:t>P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7" dirty="0">
                <a:latin typeface="Times New Roman"/>
                <a:cs typeface="Times New Roman"/>
              </a:rPr>
              <a:t>(3</a:t>
            </a:r>
            <a:r>
              <a:rPr sz="614" spc="7" dirty="0">
                <a:latin typeface="DejaVu Serif"/>
                <a:cs typeface="DejaVu Serif"/>
              </a:rPr>
              <a:t>,</a:t>
            </a:r>
            <a:r>
              <a:rPr sz="614" spc="-61" dirty="0">
                <a:latin typeface="DejaVu Serif"/>
                <a:cs typeface="DejaVu Serif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9)</a:t>
            </a:r>
            <a:r>
              <a:rPr sz="614" spc="14" dirty="0">
                <a:latin typeface="Arial"/>
                <a:cs typeface="Arial"/>
              </a:rPr>
              <a:t>:</a:t>
            </a:r>
            <a:endParaRPr sz="614">
              <a:latin typeface="Arial"/>
              <a:cs typeface="Arial"/>
            </a:endParaRPr>
          </a:p>
          <a:p>
            <a:pPr marL="109102" lvl="1" indent="154993">
              <a:spcBef>
                <a:spcPts val="218"/>
              </a:spcBef>
              <a:buAutoNum type="alphaLcParenBoth"/>
              <a:tabLst>
                <a:tab pos="391813" algn="l"/>
              </a:tabLst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distance </a:t>
            </a:r>
            <a:r>
              <a:rPr sz="614" spc="-3" dirty="0">
                <a:latin typeface="Arial"/>
                <a:cs typeface="Arial"/>
              </a:rPr>
              <a:t>from </a:t>
            </a:r>
            <a:r>
              <a:rPr sz="614" spc="-14" dirty="0">
                <a:latin typeface="DejaVu Serif"/>
                <a:cs typeface="DejaVu Serif"/>
              </a:rPr>
              <a:t>P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17" dirty="0">
                <a:latin typeface="Arial"/>
                <a:cs typeface="Arial"/>
              </a:rPr>
              <a:t> </a:t>
            </a:r>
            <a:r>
              <a:rPr sz="614" spc="-10" dirty="0">
                <a:latin typeface="Arial"/>
                <a:cs typeface="Arial"/>
              </a:rPr>
              <a:t>origin,</a:t>
            </a:r>
            <a:endParaRPr sz="614">
              <a:latin typeface="Arial"/>
              <a:cs typeface="Arial"/>
            </a:endParaRPr>
          </a:p>
          <a:p>
            <a:pPr marL="109102" marR="3464" lvl="1" indent="154993">
              <a:lnSpc>
                <a:spcPct val="101499"/>
              </a:lnSpc>
              <a:spcBef>
                <a:spcPts val="205"/>
              </a:spcBef>
              <a:buAutoNum type="alphaLcParenBoth"/>
              <a:tabLst>
                <a:tab pos="394411" algn="l"/>
              </a:tabLst>
            </a:pP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44" dirty="0">
                <a:latin typeface="Arial"/>
                <a:cs typeface="Arial"/>
              </a:rPr>
              <a:t>area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rectangle </a:t>
            </a:r>
            <a:r>
              <a:rPr sz="614" spc="-44" dirty="0">
                <a:latin typeface="Arial"/>
                <a:cs typeface="Arial"/>
              </a:rPr>
              <a:t>whose </a:t>
            </a:r>
            <a:r>
              <a:rPr sz="614" spc="-31" dirty="0">
                <a:latin typeface="Arial"/>
                <a:cs typeface="Arial"/>
              </a:rPr>
              <a:t>lower </a:t>
            </a:r>
            <a:r>
              <a:rPr sz="614" dirty="0">
                <a:latin typeface="Arial"/>
                <a:cs typeface="Arial"/>
              </a:rPr>
              <a:t>left </a:t>
            </a:r>
            <a:r>
              <a:rPr sz="614" spc="-27" dirty="0">
                <a:latin typeface="Arial"/>
                <a:cs typeface="Arial"/>
              </a:rPr>
              <a:t>corner  is </a:t>
            </a:r>
            <a:r>
              <a:rPr sz="614" spc="-10" dirty="0">
                <a:latin typeface="Arial"/>
                <a:cs typeface="Arial"/>
              </a:rPr>
              <a:t>the origin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41" dirty="0">
                <a:latin typeface="Arial"/>
                <a:cs typeface="Arial"/>
              </a:rPr>
              <a:t>whose </a:t>
            </a:r>
            <a:r>
              <a:rPr sz="614" spc="-20" dirty="0">
                <a:latin typeface="Arial"/>
                <a:cs typeface="Arial"/>
              </a:rPr>
              <a:t>upper </a:t>
            </a:r>
            <a:r>
              <a:rPr sz="614" spc="7" dirty="0">
                <a:latin typeface="Arial"/>
                <a:cs typeface="Arial"/>
              </a:rPr>
              <a:t>right </a:t>
            </a:r>
            <a:r>
              <a:rPr sz="614" spc="-24" dirty="0">
                <a:latin typeface="Arial"/>
                <a:cs typeface="Arial"/>
              </a:rPr>
              <a:t>corner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4" dirty="0">
                <a:latin typeface="DejaVu Serif"/>
                <a:cs typeface="DejaVu Serif"/>
              </a:rPr>
              <a:t>P</a:t>
            </a:r>
            <a:r>
              <a:rPr sz="614" spc="-143" dirty="0">
                <a:latin typeface="DejaVu Serif"/>
                <a:cs typeface="DejaVu Serif"/>
              </a:rPr>
              <a:t> </a:t>
            </a:r>
            <a:r>
              <a:rPr sz="614" spc="3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140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4294967295"/>
          </p:nvPr>
        </p:nvSpPr>
        <p:spPr>
          <a:xfrm>
            <a:off x="3446318" y="0"/>
            <a:ext cx="0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pc="31" dirty="0"/>
              <a:pPr marL="17318">
                <a:lnSpc>
                  <a:spcPts val="522"/>
                </a:lnSpc>
              </a:pPr>
              <a:t>5</a:t>
            </a:fld>
            <a:endParaRPr spc="31" dirty="0"/>
          </a:p>
        </p:txBody>
      </p:sp>
      <p:sp>
        <p:nvSpPr>
          <p:cNvPr id="2" name="object 2"/>
          <p:cNvSpPr txBox="1"/>
          <p:nvPr/>
        </p:nvSpPr>
        <p:spPr>
          <a:xfrm>
            <a:off x="3960608" y="595826"/>
            <a:ext cx="2004147" cy="1465973"/>
          </a:xfrm>
          <a:prstGeom prst="rect">
            <a:avLst/>
          </a:prstGeom>
        </p:spPr>
        <p:txBody>
          <a:bodyPr vert="horz" wrap="square" lIns="0" tIns="35935" rIns="0" bIns="0" rtlCol="0">
            <a:spAutoFit/>
          </a:bodyPr>
          <a:lstStyle/>
          <a:p>
            <a:pPr marL="388350" indent="-124255">
              <a:spcBef>
                <a:spcPts val="283"/>
              </a:spcBef>
              <a:buAutoNum type="alphaLcParenBoth" startAt="3"/>
              <a:tabLst>
                <a:tab pos="388783" algn="l"/>
              </a:tabLst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slope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 tangent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parabola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-14" dirty="0">
                <a:latin typeface="DejaVu Serif"/>
                <a:cs typeface="DejaVu Serif"/>
              </a:rPr>
              <a:t>P</a:t>
            </a:r>
            <a:r>
              <a:rPr sz="614" spc="7" dirty="0">
                <a:latin typeface="DejaVu Serif"/>
                <a:cs typeface="DejaVu Serif"/>
              </a:rPr>
              <a:t> </a:t>
            </a:r>
            <a:r>
              <a:rPr sz="614" spc="3" dirty="0">
                <a:latin typeface="Arial"/>
                <a:cs typeface="Arial"/>
              </a:rPr>
              <a:t>,</a:t>
            </a:r>
            <a:endParaRPr sz="614">
              <a:latin typeface="Arial"/>
              <a:cs typeface="Arial"/>
            </a:endParaRPr>
          </a:p>
          <a:p>
            <a:pPr marL="393978" indent="-129883">
              <a:spcBef>
                <a:spcPts val="215"/>
              </a:spcBef>
              <a:buAutoNum type="alphaLcParenBoth" startAt="3"/>
              <a:tabLst>
                <a:tab pos="394411" algn="l"/>
              </a:tabLst>
            </a:pP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angle </a:t>
            </a:r>
            <a:r>
              <a:rPr sz="614" spc="-44" dirty="0">
                <a:latin typeface="DejaVu Sans"/>
                <a:cs typeface="DejaVu Sans"/>
              </a:rPr>
              <a:t>∠</a:t>
            </a:r>
            <a:r>
              <a:rPr sz="614" spc="-44" dirty="0">
                <a:latin typeface="DejaVu Serif"/>
                <a:cs typeface="DejaVu Serif"/>
              </a:rPr>
              <a:t>OP </a:t>
            </a:r>
            <a:r>
              <a:rPr sz="614" spc="-10" dirty="0">
                <a:latin typeface="DejaVu Serif"/>
                <a:cs typeface="DejaVu Serif"/>
              </a:rPr>
              <a:t>Q </a:t>
            </a:r>
            <a:r>
              <a:rPr sz="614" spc="-31" dirty="0">
                <a:latin typeface="Arial"/>
                <a:cs typeface="Arial"/>
              </a:rPr>
              <a:t>where </a:t>
            </a:r>
            <a:r>
              <a:rPr sz="614" spc="-10" dirty="0">
                <a:latin typeface="DejaVu Serif"/>
                <a:cs typeface="DejaVu Serif"/>
              </a:rPr>
              <a:t>Q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3" dirty="0">
                <a:latin typeface="Arial"/>
                <a:cs typeface="Arial"/>
              </a:rPr>
              <a:t>point</a:t>
            </a:r>
            <a:r>
              <a:rPr sz="614" spc="24" dirty="0">
                <a:latin typeface="Arial"/>
                <a:cs typeface="Arial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(0</a:t>
            </a:r>
            <a:r>
              <a:rPr sz="614" spc="7" dirty="0">
                <a:latin typeface="DejaVu Serif"/>
                <a:cs typeface="DejaVu Serif"/>
              </a:rPr>
              <a:t>, </a:t>
            </a:r>
            <a:r>
              <a:rPr sz="614" spc="14" dirty="0">
                <a:latin typeface="Times New Roman"/>
                <a:cs typeface="Times New Roman"/>
              </a:rPr>
              <a:t>3)</a:t>
            </a:r>
            <a:r>
              <a:rPr sz="614" spc="14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344"/>
              </a:spcBef>
              <a:buFont typeface="Arial"/>
              <a:buAutoNum type="arabicPeriod" startAt="207"/>
              <a:tabLst>
                <a:tab pos="215606" algn="l"/>
              </a:tabLst>
            </a:pPr>
            <a:r>
              <a:rPr sz="614" b="1" dirty="0">
                <a:latin typeface="Georgia"/>
                <a:cs typeface="Georgia"/>
              </a:rPr>
              <a:t>Group</a:t>
            </a:r>
            <a:r>
              <a:rPr sz="614" b="1" spc="82" dirty="0">
                <a:latin typeface="Georgia"/>
                <a:cs typeface="Georgia"/>
              </a:rPr>
              <a:t>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9102" marR="18184" indent="154993" algn="just">
              <a:lnSpc>
                <a:spcPct val="101499"/>
              </a:lnSpc>
              <a:spcBef>
                <a:spcPts val="205"/>
              </a:spcBef>
            </a:pPr>
            <a:r>
              <a:rPr sz="614" dirty="0">
                <a:latin typeface="Arial"/>
                <a:cs typeface="Arial"/>
              </a:rPr>
              <a:t>A </a:t>
            </a:r>
            <a:r>
              <a:rPr sz="614" spc="-17" dirty="0">
                <a:latin typeface="Arial"/>
                <a:cs typeface="Arial"/>
              </a:rPr>
              <a:t>certain amount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51" dirty="0">
                <a:latin typeface="Arial"/>
                <a:cs typeface="Arial"/>
              </a:rPr>
              <a:t>gas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7" dirty="0">
                <a:latin typeface="Arial"/>
                <a:cs typeface="Arial"/>
              </a:rPr>
              <a:t>trapped </a:t>
            </a:r>
            <a:r>
              <a:rPr sz="614" spc="-7" dirty="0">
                <a:latin typeface="Arial"/>
                <a:cs typeface="Arial"/>
              </a:rPr>
              <a:t>in </a:t>
            </a:r>
            <a:r>
              <a:rPr sz="614" spc="-48" dirty="0">
                <a:latin typeface="Arial"/>
                <a:cs typeface="Arial"/>
              </a:rPr>
              <a:t>a </a:t>
            </a:r>
            <a:r>
              <a:rPr sz="614" spc="-20" dirty="0">
                <a:latin typeface="Arial"/>
                <a:cs typeface="Arial"/>
              </a:rPr>
              <a:t>cylinder </a:t>
            </a:r>
            <a:r>
              <a:rPr sz="614" spc="3" dirty="0">
                <a:latin typeface="Arial"/>
                <a:cs typeface="Arial"/>
              </a:rPr>
              <a:t>with  </a:t>
            </a:r>
            <a:r>
              <a:rPr sz="614" spc="-37" dirty="0">
                <a:latin typeface="Arial"/>
                <a:cs typeface="Arial"/>
              </a:rPr>
              <a:t>a </a:t>
            </a:r>
            <a:r>
              <a:rPr sz="614" spc="-3" dirty="0">
                <a:latin typeface="Arial"/>
                <a:cs typeface="Arial"/>
              </a:rPr>
              <a:t>piston. The </a:t>
            </a:r>
            <a:r>
              <a:rPr sz="614" b="1" spc="-24" dirty="0">
                <a:latin typeface="Arial"/>
                <a:cs typeface="Arial"/>
              </a:rPr>
              <a:t>ideal </a:t>
            </a:r>
            <a:r>
              <a:rPr sz="614" b="1" spc="-48" dirty="0">
                <a:latin typeface="Arial"/>
                <a:cs typeface="Arial"/>
              </a:rPr>
              <a:t>gas </a:t>
            </a:r>
            <a:r>
              <a:rPr sz="614" b="1" spc="-27" dirty="0">
                <a:latin typeface="Arial"/>
                <a:cs typeface="Arial"/>
              </a:rPr>
              <a:t>law </a:t>
            </a:r>
            <a:r>
              <a:rPr sz="614" spc="3" dirty="0">
                <a:latin typeface="Arial"/>
                <a:cs typeface="Arial"/>
              </a:rPr>
              <a:t>from </a:t>
            </a:r>
            <a:r>
              <a:rPr sz="614" spc="-10" dirty="0">
                <a:latin typeface="Arial"/>
                <a:cs typeface="Arial"/>
              </a:rPr>
              <a:t>thermodynamics </a:t>
            </a:r>
            <a:r>
              <a:rPr sz="614" spc="-48" dirty="0">
                <a:latin typeface="Arial"/>
                <a:cs typeface="Arial"/>
              </a:rPr>
              <a:t>says  </a:t>
            </a:r>
            <a:r>
              <a:rPr sz="614" spc="7" dirty="0">
                <a:latin typeface="Arial"/>
                <a:cs typeface="Arial"/>
              </a:rPr>
              <a:t>that </a:t>
            </a:r>
            <a:r>
              <a:rPr sz="614" spc="14" dirty="0">
                <a:latin typeface="Arial"/>
                <a:cs typeface="Arial"/>
              </a:rPr>
              <a:t>if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cylinder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3" dirty="0">
                <a:latin typeface="Arial"/>
                <a:cs typeface="Arial"/>
              </a:rPr>
              <a:t>not </a:t>
            </a:r>
            <a:r>
              <a:rPr sz="614" spc="-27" dirty="0">
                <a:latin typeface="Arial"/>
                <a:cs typeface="Arial"/>
              </a:rPr>
              <a:t>heated,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14" dirty="0">
                <a:latin typeface="Arial"/>
                <a:cs typeface="Arial"/>
              </a:rPr>
              <a:t>if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piston </a:t>
            </a:r>
            <a:r>
              <a:rPr sz="614" spc="-44" dirty="0">
                <a:latin typeface="Arial"/>
                <a:cs typeface="Arial"/>
              </a:rPr>
              <a:t>moves  </a:t>
            </a:r>
            <a:r>
              <a:rPr sz="614" spc="-27" dirty="0">
                <a:latin typeface="Arial"/>
                <a:cs typeface="Arial"/>
              </a:rPr>
              <a:t>slowly, </a:t>
            </a:r>
            <a:r>
              <a:rPr sz="614" spc="-10" dirty="0">
                <a:latin typeface="Arial"/>
                <a:cs typeface="Arial"/>
              </a:rPr>
              <a:t>then </a:t>
            </a:r>
            <a:r>
              <a:rPr sz="614" spc="-37" dirty="0">
                <a:latin typeface="Arial"/>
                <a:cs typeface="Arial"/>
              </a:rPr>
              <a:t>one</a:t>
            </a:r>
            <a:r>
              <a:rPr sz="614" spc="3" dirty="0">
                <a:latin typeface="Arial"/>
                <a:cs typeface="Arial"/>
              </a:rPr>
              <a:t> </a:t>
            </a:r>
            <a:r>
              <a:rPr sz="614" spc="-44" dirty="0">
                <a:latin typeface="Arial"/>
                <a:cs typeface="Arial"/>
              </a:rPr>
              <a:t>has</a:t>
            </a:r>
            <a:endParaRPr sz="614">
              <a:latin typeface="Arial"/>
              <a:cs typeface="Arial"/>
            </a:endParaRPr>
          </a:p>
          <a:p>
            <a:pPr marL="878874">
              <a:spcBef>
                <a:spcPts val="273"/>
              </a:spcBef>
            </a:pPr>
            <a:r>
              <a:rPr sz="614" spc="-78" dirty="0">
                <a:latin typeface="DejaVu Serif"/>
                <a:cs typeface="DejaVu Serif"/>
              </a:rPr>
              <a:t>pV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24" dirty="0">
                <a:latin typeface="Times New Roman"/>
                <a:cs typeface="Times New Roman"/>
              </a:rPr>
              <a:t> </a:t>
            </a:r>
            <a:r>
              <a:rPr sz="614" spc="-14" dirty="0">
                <a:latin typeface="DejaVu Serif"/>
                <a:cs typeface="DejaVu Serif"/>
              </a:rPr>
              <a:t>CT</a:t>
            </a:r>
            <a:endParaRPr sz="614">
              <a:latin typeface="DejaVu Serif"/>
              <a:cs typeface="DejaVu Serif"/>
            </a:endParaRPr>
          </a:p>
          <a:p>
            <a:pPr marL="109102" marR="3464" indent="-3031" algn="just">
              <a:lnSpc>
                <a:spcPct val="101499"/>
              </a:lnSpc>
              <a:spcBef>
                <a:spcPts val="259"/>
              </a:spcBef>
            </a:pPr>
            <a:r>
              <a:rPr sz="614" spc="-24" dirty="0">
                <a:latin typeface="Arial"/>
                <a:cs typeface="Arial"/>
              </a:rPr>
              <a:t>where </a:t>
            </a:r>
            <a:r>
              <a:rPr sz="614" spc="-78" dirty="0">
                <a:latin typeface="DejaVu Serif"/>
                <a:cs typeface="DejaVu Serif"/>
              </a:rPr>
              <a:t>p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pressure </a:t>
            </a:r>
            <a:r>
              <a:rPr sz="614" dirty="0">
                <a:latin typeface="Arial"/>
                <a:cs typeface="Arial"/>
              </a:rPr>
              <a:t>in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gas, </a:t>
            </a:r>
            <a:r>
              <a:rPr sz="614" spc="-78" dirty="0">
                <a:latin typeface="DejaVu Serif"/>
                <a:cs typeface="DejaVu Serif"/>
              </a:rPr>
              <a:t>V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3" dirty="0">
                <a:latin typeface="Arial"/>
                <a:cs typeface="Arial"/>
              </a:rPr>
              <a:t>its </a:t>
            </a:r>
            <a:r>
              <a:rPr sz="614" spc="-14" dirty="0">
                <a:latin typeface="Arial"/>
                <a:cs typeface="Arial"/>
              </a:rPr>
              <a:t>volume, </a:t>
            </a:r>
            <a:r>
              <a:rPr sz="614" spc="-44" dirty="0">
                <a:latin typeface="DejaVu Serif"/>
                <a:cs typeface="DejaVu Serif"/>
              </a:rPr>
              <a:t>T  </a:t>
            </a:r>
            <a:r>
              <a:rPr sz="614" dirty="0">
                <a:latin typeface="Arial"/>
                <a:cs typeface="Arial"/>
              </a:rPr>
              <a:t>its </a:t>
            </a:r>
            <a:r>
              <a:rPr sz="614" spc="-10" dirty="0">
                <a:latin typeface="Arial"/>
                <a:cs typeface="Arial"/>
              </a:rPr>
              <a:t>temperature </a:t>
            </a:r>
            <a:r>
              <a:rPr sz="614" spc="14" dirty="0">
                <a:latin typeface="Arial"/>
                <a:cs typeface="Arial"/>
              </a:rPr>
              <a:t>(in </a:t>
            </a:r>
            <a:r>
              <a:rPr sz="614" spc="-41" dirty="0">
                <a:latin typeface="Arial"/>
                <a:cs typeface="Arial"/>
              </a:rPr>
              <a:t>degrees </a:t>
            </a:r>
            <a:r>
              <a:rPr sz="614" dirty="0">
                <a:latin typeface="Arial"/>
                <a:cs typeface="Arial"/>
              </a:rPr>
              <a:t>Kelvin) </a:t>
            </a:r>
            <a:r>
              <a:rPr sz="614" spc="-24" dirty="0">
                <a:latin typeface="Arial"/>
                <a:cs typeface="Arial"/>
              </a:rPr>
              <a:t>and </a:t>
            </a:r>
            <a:r>
              <a:rPr sz="614" spc="-24" dirty="0">
                <a:latin typeface="DejaVu Serif"/>
                <a:cs typeface="DejaVu Serif"/>
              </a:rPr>
              <a:t>C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37" dirty="0">
                <a:latin typeface="Arial"/>
                <a:cs typeface="Arial"/>
              </a:rPr>
              <a:t>a </a:t>
            </a:r>
            <a:r>
              <a:rPr sz="614" spc="-10" dirty="0">
                <a:latin typeface="Arial"/>
                <a:cs typeface="Arial"/>
              </a:rPr>
              <a:t>constant  </a:t>
            </a:r>
            <a:r>
              <a:rPr sz="614" spc="-27" dirty="0">
                <a:latin typeface="Arial"/>
                <a:cs typeface="Arial"/>
              </a:rPr>
              <a:t>depending </a:t>
            </a:r>
            <a:r>
              <a:rPr sz="614" spc="-24" dirty="0">
                <a:latin typeface="Arial"/>
                <a:cs typeface="Arial"/>
              </a:rPr>
              <a:t>on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amount </a:t>
            </a:r>
            <a:r>
              <a:rPr sz="614" spc="-7" dirty="0">
                <a:latin typeface="Arial"/>
                <a:cs typeface="Arial"/>
              </a:rPr>
              <a:t>of </a:t>
            </a:r>
            <a:r>
              <a:rPr sz="614" spc="-48" dirty="0">
                <a:latin typeface="Arial"/>
                <a:cs typeface="Arial"/>
              </a:rPr>
              <a:t>gas </a:t>
            </a:r>
            <a:r>
              <a:rPr sz="614" spc="-14" dirty="0">
                <a:latin typeface="Arial"/>
                <a:cs typeface="Arial"/>
              </a:rPr>
              <a:t>trapped </a:t>
            </a:r>
            <a:r>
              <a:rPr sz="614" spc="-3" dirty="0">
                <a:latin typeface="Arial"/>
                <a:cs typeface="Arial"/>
              </a:rPr>
              <a:t>in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116" dirty="0">
                <a:latin typeface="Arial"/>
                <a:cs typeface="Arial"/>
              </a:rPr>
              <a:t> </a:t>
            </a:r>
            <a:r>
              <a:rPr sz="614" spc="-14" dirty="0">
                <a:latin typeface="Arial"/>
                <a:cs typeface="Arial"/>
              </a:rPr>
              <a:t>cylinder.</a:t>
            </a:r>
            <a:endParaRPr sz="614">
              <a:latin typeface="Arial"/>
              <a:cs typeface="Arial"/>
            </a:endParaRPr>
          </a:p>
          <a:p>
            <a:pPr marL="109102" marR="7360" lvl="1" indent="154993">
              <a:lnSpc>
                <a:spcPct val="101499"/>
              </a:lnSpc>
              <a:spcBef>
                <a:spcPts val="205"/>
              </a:spcBef>
              <a:buFont typeface="Arial"/>
              <a:buAutoNum type="alphaLcParenBoth"/>
              <a:tabLst>
                <a:tab pos="397442" algn="l"/>
              </a:tabLst>
            </a:pPr>
            <a:r>
              <a:rPr sz="614" spc="7" dirty="0">
                <a:latin typeface="Arial"/>
                <a:cs typeface="Arial"/>
              </a:rPr>
              <a:t>If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44" dirty="0">
                <a:latin typeface="Arial"/>
                <a:cs typeface="Arial"/>
              </a:rPr>
              <a:t>pressure </a:t>
            </a:r>
            <a:r>
              <a:rPr sz="614" spc="-31" dirty="0">
                <a:latin typeface="Arial"/>
                <a:cs typeface="Arial"/>
              </a:rPr>
              <a:t>is 10psi </a:t>
            </a:r>
            <a:r>
              <a:rPr sz="614" spc="-24" dirty="0">
                <a:latin typeface="Arial"/>
                <a:cs typeface="Arial"/>
              </a:rPr>
              <a:t>(pounds per </a:t>
            </a:r>
            <a:r>
              <a:rPr sz="614" spc="-41" dirty="0">
                <a:latin typeface="Arial"/>
                <a:cs typeface="Arial"/>
              </a:rPr>
              <a:t>square </a:t>
            </a:r>
            <a:r>
              <a:rPr sz="614" spc="-7" dirty="0">
                <a:latin typeface="Arial"/>
                <a:cs typeface="Arial"/>
              </a:rPr>
              <a:t>inch),  </a:t>
            </a:r>
            <a:r>
              <a:rPr sz="614" spc="20" dirty="0">
                <a:latin typeface="Arial"/>
                <a:cs typeface="Arial"/>
              </a:rPr>
              <a:t>if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volume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7" dirty="0">
                <a:latin typeface="Times New Roman"/>
                <a:cs typeface="Times New Roman"/>
              </a:rPr>
              <a:t>25</a:t>
            </a:r>
            <a:r>
              <a:rPr sz="614" spc="7" dirty="0">
                <a:latin typeface="Arial"/>
                <a:cs typeface="Arial"/>
              </a:rPr>
              <a:t>inch</a:t>
            </a:r>
            <a:r>
              <a:rPr sz="614" spc="10" baseline="37037" dirty="0">
                <a:latin typeface="Times New Roman"/>
                <a:cs typeface="Times New Roman"/>
              </a:rPr>
              <a:t>3</a:t>
            </a:r>
            <a:r>
              <a:rPr sz="614" spc="7" dirty="0">
                <a:latin typeface="Arial"/>
                <a:cs typeface="Arial"/>
              </a:rPr>
              <a:t>,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20" dirty="0">
                <a:latin typeface="Arial"/>
                <a:cs typeface="Arial"/>
              </a:rPr>
              <a:t>if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piston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moving</a:t>
            </a:r>
            <a:r>
              <a:rPr sz="614" spc="-51" dirty="0">
                <a:latin typeface="Arial"/>
                <a:cs typeface="Arial"/>
              </a:rPr>
              <a:t> </a:t>
            </a:r>
            <a:r>
              <a:rPr sz="614" spc="-44" dirty="0">
                <a:latin typeface="Arial"/>
                <a:cs typeface="Arial"/>
              </a:rPr>
              <a:t>so</a:t>
            </a:r>
            <a:endParaRPr sz="614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42625" y="623424"/>
            <a:ext cx="1901536" cy="522841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14287">
              <a:lnSpc>
                <a:spcPct val="101499"/>
              </a:lnSpc>
              <a:spcBef>
                <a:spcPts val="55"/>
              </a:spcBef>
            </a:pPr>
            <a:r>
              <a:rPr sz="614" spc="10" dirty="0">
                <a:latin typeface="Arial"/>
                <a:cs typeface="Arial"/>
              </a:rPr>
              <a:t>that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48" dirty="0">
                <a:latin typeface="Arial"/>
                <a:cs typeface="Arial"/>
              </a:rPr>
              <a:t>gas </a:t>
            </a:r>
            <a:r>
              <a:rPr sz="614" spc="-24" dirty="0">
                <a:latin typeface="Arial"/>
                <a:cs typeface="Arial"/>
              </a:rPr>
              <a:t>volume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27" dirty="0">
                <a:latin typeface="Arial"/>
                <a:cs typeface="Arial"/>
              </a:rPr>
              <a:t>expanding </a:t>
            </a:r>
            <a:r>
              <a:rPr sz="614" spc="3" dirty="0">
                <a:latin typeface="Arial"/>
                <a:cs typeface="Arial"/>
              </a:rPr>
              <a:t>at </a:t>
            </a:r>
            <a:r>
              <a:rPr sz="614" spc="-44" dirty="0">
                <a:latin typeface="Arial"/>
                <a:cs typeface="Arial"/>
              </a:rPr>
              <a:t>a </a:t>
            </a:r>
            <a:r>
              <a:rPr sz="614" spc="-14" dirty="0">
                <a:latin typeface="Arial"/>
                <a:cs typeface="Arial"/>
              </a:rPr>
              <a:t>rate </a:t>
            </a:r>
            <a:r>
              <a:rPr sz="614" spc="-7" dirty="0">
                <a:latin typeface="Arial"/>
                <a:cs typeface="Arial"/>
              </a:rPr>
              <a:t>of </a:t>
            </a:r>
            <a:r>
              <a:rPr sz="614" dirty="0">
                <a:latin typeface="Times New Roman"/>
                <a:cs typeface="Times New Roman"/>
              </a:rPr>
              <a:t>2</a:t>
            </a:r>
            <a:r>
              <a:rPr sz="614" dirty="0">
                <a:latin typeface="Arial"/>
                <a:cs typeface="Arial"/>
              </a:rPr>
              <a:t>inch</a:t>
            </a:r>
            <a:r>
              <a:rPr sz="614" baseline="37037" dirty="0">
                <a:latin typeface="Times New Roman"/>
                <a:cs typeface="Times New Roman"/>
              </a:rPr>
              <a:t>3 </a:t>
            </a:r>
            <a:r>
              <a:rPr sz="614" spc="-20" dirty="0">
                <a:latin typeface="Arial"/>
                <a:cs typeface="Arial"/>
              </a:rPr>
              <a:t>per  </a:t>
            </a:r>
            <a:r>
              <a:rPr sz="614" spc="-7" dirty="0">
                <a:latin typeface="Arial"/>
                <a:cs typeface="Arial"/>
              </a:rPr>
              <a:t>minute, </a:t>
            </a:r>
            <a:r>
              <a:rPr sz="614" spc="-14" dirty="0">
                <a:latin typeface="Arial"/>
                <a:cs typeface="Arial"/>
              </a:rPr>
              <a:t>then </a:t>
            </a:r>
            <a:r>
              <a:rPr sz="614" spc="-7" dirty="0">
                <a:latin typeface="Arial"/>
                <a:cs typeface="Arial"/>
              </a:rPr>
              <a:t>what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rate </a:t>
            </a:r>
            <a:r>
              <a:rPr sz="614" spc="-7" dirty="0">
                <a:latin typeface="Arial"/>
                <a:cs typeface="Arial"/>
              </a:rPr>
              <a:t>of </a:t>
            </a:r>
            <a:r>
              <a:rPr sz="614" spc="-34" dirty="0">
                <a:latin typeface="Arial"/>
                <a:cs typeface="Arial"/>
              </a:rPr>
              <a:t>change </a:t>
            </a:r>
            <a:r>
              <a:rPr sz="614" spc="-7" dirty="0">
                <a:latin typeface="Arial"/>
                <a:cs typeface="Arial"/>
              </a:rPr>
              <a:t>of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58" dirty="0">
                <a:latin typeface="Arial"/>
                <a:cs typeface="Arial"/>
              </a:rPr>
              <a:t> </a:t>
            </a:r>
            <a:r>
              <a:rPr sz="614" spc="-41" dirty="0">
                <a:latin typeface="Arial"/>
                <a:cs typeface="Arial"/>
              </a:rPr>
              <a:t>pressure?</a:t>
            </a:r>
            <a:endParaRPr sz="614">
              <a:latin typeface="Arial"/>
              <a:cs typeface="Arial"/>
            </a:endParaRPr>
          </a:p>
          <a:p>
            <a:pPr marL="8659" marR="3464" indent="154993" algn="just">
              <a:lnSpc>
                <a:spcPct val="101499"/>
              </a:lnSpc>
              <a:spcBef>
                <a:spcPts val="262"/>
              </a:spcBef>
            </a:pPr>
            <a:r>
              <a:rPr sz="614" b="1" spc="24" dirty="0">
                <a:latin typeface="Arial"/>
                <a:cs typeface="Arial"/>
              </a:rPr>
              <a:t>(b)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ideal </a:t>
            </a:r>
            <a:r>
              <a:rPr sz="614" spc="-41" dirty="0">
                <a:latin typeface="Arial"/>
                <a:cs typeface="Arial"/>
              </a:rPr>
              <a:t>gas </a:t>
            </a:r>
            <a:r>
              <a:rPr sz="614" spc="-17" dirty="0">
                <a:latin typeface="Arial"/>
                <a:cs typeface="Arial"/>
              </a:rPr>
              <a:t>law </a:t>
            </a:r>
            <a:r>
              <a:rPr sz="614" spc="-3" dirty="0">
                <a:latin typeface="Arial"/>
                <a:cs typeface="Arial"/>
              </a:rPr>
              <a:t>turns </a:t>
            </a:r>
            <a:r>
              <a:rPr sz="614" spc="7" dirty="0">
                <a:latin typeface="Arial"/>
                <a:cs typeface="Arial"/>
              </a:rPr>
              <a:t>out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spc="-27" dirty="0">
                <a:latin typeface="Arial"/>
                <a:cs typeface="Arial"/>
              </a:rPr>
              <a:t>be </a:t>
            </a:r>
            <a:r>
              <a:rPr sz="614" spc="-10" dirty="0">
                <a:latin typeface="Arial"/>
                <a:cs typeface="Arial"/>
              </a:rPr>
              <a:t>only </a:t>
            </a:r>
            <a:r>
              <a:rPr sz="614" spc="-14" dirty="0">
                <a:latin typeface="Arial"/>
                <a:cs typeface="Arial"/>
              </a:rPr>
              <a:t>approxi-  </a:t>
            </a:r>
            <a:r>
              <a:rPr sz="614" spc="-17" dirty="0">
                <a:latin typeface="Arial"/>
                <a:cs typeface="Arial"/>
              </a:rPr>
              <a:t>mately </a:t>
            </a:r>
            <a:r>
              <a:rPr sz="614" spc="-7" dirty="0">
                <a:latin typeface="Arial"/>
                <a:cs typeface="Arial"/>
              </a:rPr>
              <a:t>true. </a:t>
            </a:r>
            <a:r>
              <a:rPr sz="614" dirty="0">
                <a:latin typeface="Arial"/>
                <a:cs typeface="Arial"/>
              </a:rPr>
              <a:t>A </a:t>
            </a:r>
            <a:r>
              <a:rPr sz="614" spc="-37" dirty="0">
                <a:latin typeface="Arial"/>
                <a:cs typeface="Arial"/>
              </a:rPr>
              <a:t>more </a:t>
            </a:r>
            <a:r>
              <a:rPr sz="614" spc="-27" dirty="0">
                <a:latin typeface="Arial"/>
                <a:cs typeface="Arial"/>
              </a:rPr>
              <a:t>accurate </a:t>
            </a:r>
            <a:r>
              <a:rPr sz="614" spc="-20" dirty="0">
                <a:latin typeface="Arial"/>
                <a:cs typeface="Arial"/>
              </a:rPr>
              <a:t>description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61" dirty="0">
                <a:latin typeface="Arial"/>
                <a:cs typeface="Arial"/>
              </a:rPr>
              <a:t>gases </a:t>
            </a:r>
            <a:r>
              <a:rPr sz="614" spc="-31" dirty="0">
                <a:latin typeface="Arial"/>
                <a:cs typeface="Arial"/>
              </a:rPr>
              <a:t>is given  by </a:t>
            </a:r>
            <a:r>
              <a:rPr sz="614" b="1" spc="-31" dirty="0">
                <a:latin typeface="Arial"/>
                <a:cs typeface="Arial"/>
              </a:rPr>
              <a:t>van </a:t>
            </a:r>
            <a:r>
              <a:rPr sz="614" b="1" spc="-27" dirty="0">
                <a:latin typeface="Arial"/>
                <a:cs typeface="Arial"/>
              </a:rPr>
              <a:t>der </a:t>
            </a:r>
            <a:r>
              <a:rPr sz="614" b="1" spc="-17" dirty="0">
                <a:latin typeface="Arial"/>
                <a:cs typeface="Arial"/>
              </a:rPr>
              <a:t>Waals’ </a:t>
            </a:r>
            <a:r>
              <a:rPr sz="614" b="1" spc="-20" dirty="0">
                <a:latin typeface="Arial"/>
                <a:cs typeface="Arial"/>
              </a:rPr>
              <a:t>equation of </a:t>
            </a:r>
            <a:r>
              <a:rPr sz="614" b="1" spc="-10" dirty="0">
                <a:latin typeface="Arial"/>
                <a:cs typeface="Arial"/>
              </a:rPr>
              <a:t>state</a:t>
            </a:r>
            <a:r>
              <a:rPr sz="614" spc="-10" dirty="0">
                <a:latin typeface="Arial"/>
                <a:cs typeface="Arial"/>
              </a:rPr>
              <a:t>, </a:t>
            </a:r>
            <a:r>
              <a:rPr sz="614" spc="-14" dirty="0">
                <a:latin typeface="Arial"/>
                <a:cs typeface="Arial"/>
              </a:rPr>
              <a:t>which</a:t>
            </a:r>
            <a:r>
              <a:rPr sz="614" spc="65" dirty="0">
                <a:latin typeface="Arial"/>
                <a:cs typeface="Arial"/>
              </a:rPr>
              <a:t> </a:t>
            </a:r>
            <a:r>
              <a:rPr sz="614" spc="-55" dirty="0">
                <a:latin typeface="Arial"/>
                <a:cs typeface="Arial"/>
              </a:rPr>
              <a:t>says </a:t>
            </a:r>
            <a:r>
              <a:rPr sz="614" spc="14" dirty="0">
                <a:latin typeface="Arial"/>
                <a:cs typeface="Arial"/>
              </a:rPr>
              <a:t>that</a:t>
            </a:r>
            <a:endParaRPr sz="614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83314" y="1137039"/>
            <a:ext cx="88756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-7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-34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a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83314" y="1217620"/>
            <a:ext cx="113434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-117" baseline="-15432" dirty="0">
                <a:latin typeface="DejaVu Serif"/>
                <a:cs typeface="DejaVu Serif"/>
              </a:rPr>
              <a:t>V</a:t>
            </a:r>
            <a:r>
              <a:rPr sz="920" spc="-153" baseline="-15432" dirty="0">
                <a:latin typeface="DejaVu Serif"/>
                <a:cs typeface="DejaVu Serif"/>
              </a:rPr>
              <a:t> 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98798" y="1124535"/>
            <a:ext cx="34939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3492" algn="l"/>
              </a:tabLst>
            </a:pPr>
            <a:r>
              <a:rPr sz="614" spc="116" dirty="0">
                <a:latin typeface="Arial"/>
                <a:cs typeface="Arial"/>
              </a:rPr>
              <a:t>.	</a:t>
            </a:r>
            <a:r>
              <a:rPr sz="614" spc="-92" dirty="0">
                <a:latin typeface="Arial"/>
                <a:cs typeface="Arial"/>
              </a:rPr>
              <a:t>Σ</a:t>
            </a:r>
            <a:endParaRPr sz="614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35374" y="1187253"/>
            <a:ext cx="73385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3492" algn="l"/>
              </a:tabLst>
            </a:pPr>
            <a:r>
              <a:rPr sz="614" spc="-78" dirty="0">
                <a:latin typeface="DejaVu Serif"/>
                <a:cs typeface="DejaVu Serif"/>
              </a:rPr>
              <a:t>p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	</a:t>
            </a:r>
            <a:r>
              <a:rPr sz="614" spc="-20" dirty="0">
                <a:latin typeface="Times New Roman"/>
                <a:cs typeface="Times New Roman"/>
              </a:rPr>
              <a:t>(</a:t>
            </a:r>
            <a:r>
              <a:rPr sz="614" spc="-20" dirty="0">
                <a:latin typeface="DejaVu Serif"/>
                <a:cs typeface="DejaVu Serif"/>
              </a:rPr>
              <a:t>V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-44" dirty="0">
                <a:latin typeface="DejaVu Serif"/>
                <a:cs typeface="DejaVu Serif"/>
              </a:rPr>
              <a:t>b</a:t>
            </a:r>
            <a:r>
              <a:rPr sz="614" spc="-44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09" dirty="0">
                <a:latin typeface="Times New Roman"/>
                <a:cs typeface="Times New Roman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C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39905" y="1345662"/>
            <a:ext cx="1906732" cy="713791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1257" marR="18617" indent="-3031">
              <a:lnSpc>
                <a:spcPct val="101499"/>
              </a:lnSpc>
              <a:spcBef>
                <a:spcPts val="55"/>
              </a:spcBef>
            </a:pPr>
            <a:r>
              <a:rPr sz="614" spc="-37" dirty="0">
                <a:latin typeface="Arial"/>
                <a:cs typeface="Arial"/>
              </a:rPr>
              <a:t>where </a:t>
            </a:r>
            <a:r>
              <a:rPr sz="614" spc="-27" dirty="0">
                <a:latin typeface="DejaVu Serif"/>
                <a:cs typeface="DejaVu Serif"/>
              </a:rPr>
              <a:t>a, </a:t>
            </a:r>
            <a:r>
              <a:rPr sz="614" spc="-75" dirty="0">
                <a:latin typeface="DejaVu Serif"/>
                <a:cs typeface="DejaVu Serif"/>
              </a:rPr>
              <a:t>b, </a:t>
            </a:r>
            <a:r>
              <a:rPr sz="614" spc="-24" dirty="0">
                <a:latin typeface="DejaVu Serif"/>
                <a:cs typeface="DejaVu Serif"/>
              </a:rPr>
              <a:t>C </a:t>
            </a:r>
            <a:r>
              <a:rPr sz="614" spc="-44" dirty="0">
                <a:latin typeface="Arial"/>
                <a:cs typeface="Arial"/>
              </a:rPr>
              <a:t>are </a:t>
            </a:r>
            <a:r>
              <a:rPr sz="614" spc="-24" dirty="0">
                <a:latin typeface="Arial"/>
                <a:cs typeface="Arial"/>
              </a:rPr>
              <a:t>constants </a:t>
            </a:r>
            <a:r>
              <a:rPr sz="614" spc="-31" dirty="0">
                <a:latin typeface="Arial"/>
                <a:cs typeface="Arial"/>
              </a:rPr>
              <a:t>depending on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temperature 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amount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4" dirty="0">
                <a:latin typeface="Arial"/>
                <a:cs typeface="Arial"/>
              </a:rPr>
              <a:t>type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48" dirty="0">
                <a:latin typeface="Arial"/>
                <a:cs typeface="Arial"/>
              </a:rPr>
              <a:t>gas </a:t>
            </a:r>
            <a:r>
              <a:rPr sz="614" spc="-3" dirty="0">
                <a:latin typeface="Arial"/>
                <a:cs typeface="Arial"/>
              </a:rPr>
              <a:t>in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75" dirty="0">
                <a:latin typeface="Arial"/>
                <a:cs typeface="Arial"/>
              </a:rPr>
              <a:t> </a:t>
            </a:r>
            <a:r>
              <a:rPr sz="614" spc="-14" dirty="0">
                <a:latin typeface="Arial"/>
                <a:cs typeface="Arial"/>
              </a:rPr>
              <a:t>cylinder.</a:t>
            </a:r>
            <a:endParaRPr sz="614">
              <a:latin typeface="Arial"/>
              <a:cs typeface="Arial"/>
            </a:endParaRPr>
          </a:p>
          <a:p>
            <a:pPr marL="8659" marR="3464" indent="157591" algn="just">
              <a:lnSpc>
                <a:spcPct val="101499"/>
              </a:lnSpc>
              <a:spcBef>
                <a:spcPts val="266"/>
              </a:spcBef>
            </a:pPr>
            <a:r>
              <a:rPr sz="614" spc="-37" dirty="0">
                <a:latin typeface="Arial"/>
                <a:cs typeface="Arial"/>
              </a:rPr>
              <a:t>Suppose </a:t>
            </a:r>
            <a:r>
              <a:rPr sz="614" spc="14" dirty="0">
                <a:latin typeface="Arial"/>
                <a:cs typeface="Arial"/>
              </a:rPr>
              <a:t>that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cylinder </a:t>
            </a:r>
            <a:r>
              <a:rPr sz="614" spc="-17" dirty="0">
                <a:latin typeface="Arial"/>
                <a:cs typeface="Arial"/>
              </a:rPr>
              <a:t>contains </a:t>
            </a:r>
            <a:r>
              <a:rPr sz="614" dirty="0">
                <a:latin typeface="Arial"/>
                <a:cs typeface="Arial"/>
              </a:rPr>
              <a:t>fictitious </a:t>
            </a:r>
            <a:r>
              <a:rPr sz="614" spc="-48" dirty="0">
                <a:latin typeface="Arial"/>
                <a:cs typeface="Arial"/>
              </a:rPr>
              <a:t>gas </a:t>
            </a:r>
            <a:r>
              <a:rPr sz="614" spc="-7" dirty="0">
                <a:latin typeface="Arial"/>
                <a:cs typeface="Arial"/>
              </a:rPr>
              <a:t>for  </a:t>
            </a:r>
            <a:r>
              <a:rPr sz="614" spc="-14" dirty="0">
                <a:latin typeface="Arial"/>
                <a:cs typeface="Arial"/>
              </a:rPr>
              <a:t>which </a:t>
            </a:r>
            <a:r>
              <a:rPr sz="614" spc="-37" dirty="0">
                <a:latin typeface="Arial"/>
                <a:cs typeface="Arial"/>
              </a:rPr>
              <a:t>one </a:t>
            </a:r>
            <a:r>
              <a:rPr sz="614" spc="-41" dirty="0">
                <a:latin typeface="Arial"/>
                <a:cs typeface="Arial"/>
              </a:rPr>
              <a:t>has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143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Times New Roman"/>
                <a:cs typeface="Times New Roman"/>
              </a:rPr>
              <a:t>12 </a:t>
            </a:r>
            <a:r>
              <a:rPr sz="614" spc="-24" dirty="0">
                <a:latin typeface="Arial"/>
                <a:cs typeface="Arial"/>
              </a:rPr>
              <a:t>and </a:t>
            </a:r>
            <a:r>
              <a:rPr sz="614" spc="-126" dirty="0">
                <a:latin typeface="DejaVu Serif"/>
                <a:cs typeface="DejaVu Serif"/>
              </a:rPr>
              <a:t>b </a:t>
            </a:r>
            <a:r>
              <a:rPr sz="614" spc="143" dirty="0">
                <a:latin typeface="Times New Roman"/>
                <a:cs typeface="Times New Roman"/>
              </a:rPr>
              <a:t>= </a:t>
            </a:r>
            <a:r>
              <a:rPr sz="614" spc="3" dirty="0">
                <a:latin typeface="Times New Roman"/>
                <a:cs typeface="Times New Roman"/>
              </a:rPr>
              <a:t>3</a:t>
            </a:r>
            <a:r>
              <a:rPr sz="614" spc="3" dirty="0">
                <a:latin typeface="Arial"/>
                <a:cs typeface="Arial"/>
              </a:rPr>
              <a:t>. </a:t>
            </a:r>
            <a:r>
              <a:rPr sz="614" spc="-37" dirty="0">
                <a:latin typeface="Arial"/>
                <a:cs typeface="Arial"/>
              </a:rPr>
              <a:t>Suppose </a:t>
            </a:r>
            <a:r>
              <a:rPr sz="614" spc="14" dirty="0">
                <a:latin typeface="Arial"/>
                <a:cs typeface="Arial"/>
              </a:rPr>
              <a:t>that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-41" dirty="0">
                <a:latin typeface="Arial"/>
                <a:cs typeface="Arial"/>
              </a:rPr>
              <a:t>some  </a:t>
            </a:r>
            <a:r>
              <a:rPr sz="614" spc="-20" dirty="0">
                <a:latin typeface="Arial"/>
                <a:cs typeface="Arial"/>
              </a:rPr>
              <a:t>moment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volume </a:t>
            </a:r>
            <a:r>
              <a:rPr sz="614" spc="-7" dirty="0">
                <a:latin typeface="Arial"/>
                <a:cs typeface="Arial"/>
              </a:rPr>
              <a:t>of </a:t>
            </a:r>
            <a:r>
              <a:rPr sz="614" spc="-51" dirty="0">
                <a:latin typeface="Arial"/>
                <a:cs typeface="Arial"/>
              </a:rPr>
              <a:t>gas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10" dirty="0">
                <a:latin typeface="Times New Roman"/>
                <a:cs typeface="Times New Roman"/>
              </a:rPr>
              <a:t>12</a:t>
            </a:r>
            <a:r>
              <a:rPr sz="614" spc="10" dirty="0">
                <a:latin typeface="Arial"/>
                <a:cs typeface="Arial"/>
              </a:rPr>
              <a:t>in</a:t>
            </a:r>
            <a:r>
              <a:rPr sz="614" spc="15" baseline="37037" dirty="0">
                <a:latin typeface="Times New Roman"/>
                <a:cs typeface="Times New Roman"/>
              </a:rPr>
              <a:t>3</a:t>
            </a:r>
            <a:r>
              <a:rPr sz="614" spc="10" dirty="0">
                <a:latin typeface="Arial"/>
                <a:cs typeface="Arial"/>
              </a:rPr>
              <a:t>,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41" dirty="0">
                <a:latin typeface="Arial"/>
                <a:cs typeface="Arial"/>
              </a:rPr>
              <a:t>pressure </a:t>
            </a:r>
            <a:r>
              <a:rPr sz="614" spc="-31" dirty="0">
                <a:latin typeface="Arial"/>
                <a:cs typeface="Arial"/>
              </a:rPr>
              <a:t>is </a:t>
            </a:r>
            <a:r>
              <a:rPr sz="614" spc="-17" dirty="0">
                <a:latin typeface="Times New Roman"/>
                <a:cs typeface="Times New Roman"/>
              </a:rPr>
              <a:t>25</a:t>
            </a:r>
            <a:r>
              <a:rPr sz="614" spc="-17" dirty="0">
                <a:latin typeface="Arial"/>
                <a:cs typeface="Arial"/>
              </a:rPr>
              <a:t>psi 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37" dirty="0">
                <a:latin typeface="Arial"/>
                <a:cs typeface="Arial"/>
              </a:rPr>
              <a:t>suppose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48" dirty="0">
                <a:latin typeface="Arial"/>
                <a:cs typeface="Arial"/>
              </a:rPr>
              <a:t>gas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24" dirty="0">
                <a:latin typeface="Arial"/>
                <a:cs typeface="Arial"/>
              </a:rPr>
              <a:t>expanding </a:t>
            </a:r>
            <a:r>
              <a:rPr sz="614" spc="7" dirty="0">
                <a:latin typeface="Arial"/>
                <a:cs typeface="Arial"/>
              </a:rPr>
              <a:t>at </a:t>
            </a:r>
            <a:r>
              <a:rPr sz="614" spc="-31" dirty="0">
                <a:latin typeface="Arial"/>
                <a:cs typeface="Arial"/>
              </a:rPr>
              <a:t>2 </a:t>
            </a:r>
            <a:r>
              <a:rPr sz="614" spc="-3" dirty="0">
                <a:latin typeface="Arial"/>
                <a:cs typeface="Arial"/>
              </a:rPr>
              <a:t>inch</a:t>
            </a:r>
            <a:r>
              <a:rPr sz="614" spc="-5" baseline="37037" dirty="0">
                <a:latin typeface="Times New Roman"/>
                <a:cs typeface="Times New Roman"/>
              </a:rPr>
              <a:t>3 </a:t>
            </a:r>
            <a:r>
              <a:rPr sz="614" spc="-20" dirty="0">
                <a:latin typeface="Arial"/>
                <a:cs typeface="Arial"/>
              </a:rPr>
              <a:t>per </a:t>
            </a:r>
            <a:r>
              <a:rPr sz="614" spc="-7" dirty="0">
                <a:latin typeface="Arial"/>
                <a:cs typeface="Arial"/>
              </a:rPr>
              <a:t>minute.  </a:t>
            </a:r>
            <a:r>
              <a:rPr sz="614" spc="-14" dirty="0">
                <a:latin typeface="Arial"/>
                <a:cs typeface="Arial"/>
              </a:rPr>
              <a:t>Then </a:t>
            </a:r>
            <a:r>
              <a:rPr sz="614" spc="-27" dirty="0">
                <a:latin typeface="Arial"/>
                <a:cs typeface="Arial"/>
              </a:rPr>
              <a:t>how </a:t>
            </a:r>
            <a:r>
              <a:rPr sz="614" spc="-10" dirty="0">
                <a:latin typeface="Arial"/>
                <a:cs typeface="Arial"/>
              </a:rPr>
              <a:t>fast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7" dirty="0">
                <a:latin typeface="Arial"/>
                <a:cs typeface="Arial"/>
              </a:rPr>
              <a:t>pressure</a:t>
            </a:r>
            <a:r>
              <a:rPr sz="614" spc="24" dirty="0">
                <a:latin typeface="Arial"/>
                <a:cs typeface="Arial"/>
              </a:rPr>
              <a:t> </a:t>
            </a:r>
            <a:r>
              <a:rPr sz="614" spc="-24" dirty="0">
                <a:latin typeface="Arial"/>
                <a:cs typeface="Arial"/>
              </a:rPr>
              <a:t>changing?</a:t>
            </a:r>
            <a:endParaRPr sz="614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096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2041</Words>
  <Application>Microsoft Office PowerPoint</Application>
  <PresentationFormat>Widescreen</PresentationFormat>
  <Paragraphs>269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DejaVu Sans</vt:lpstr>
      <vt:lpstr>DejaVu Serif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2019-11-11T09:00:02Z</dcterms:created>
  <dcterms:modified xsi:type="dcterms:W3CDTF">2019-11-11T09:00:10Z</dcterms:modified>
</cp:coreProperties>
</file>