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53" y="37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389B-2D99-4275-95B8-76B97ABD10E9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BF9CD-2004-487F-8BF0-6B6EFD3E0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866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389B-2D99-4275-95B8-76B97ABD10E9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BF9CD-2004-487F-8BF0-6B6EFD3E0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351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389B-2D99-4275-95B8-76B97ABD10E9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BF9CD-2004-487F-8BF0-6B6EFD3E0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788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389B-2D99-4275-95B8-76B97ABD10E9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BF9CD-2004-487F-8BF0-6B6EFD3E0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623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389B-2D99-4275-95B8-76B97ABD10E9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BF9CD-2004-487F-8BF0-6B6EFD3E0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185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389B-2D99-4275-95B8-76B97ABD10E9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BF9CD-2004-487F-8BF0-6B6EFD3E0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173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389B-2D99-4275-95B8-76B97ABD10E9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BF9CD-2004-487F-8BF0-6B6EFD3E0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032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389B-2D99-4275-95B8-76B97ABD10E9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BF9CD-2004-487F-8BF0-6B6EFD3E0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511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389B-2D99-4275-95B8-76B97ABD10E9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BF9CD-2004-487F-8BF0-6B6EFD3E0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23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389B-2D99-4275-95B8-76B97ABD10E9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BF9CD-2004-487F-8BF0-6B6EFD3E0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603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389B-2D99-4275-95B8-76B97ABD10E9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BF9CD-2004-487F-8BF0-6B6EFD3E0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01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F389B-2D99-4275-95B8-76B97ABD10E9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BF9CD-2004-487F-8BF0-6B6EFD3E0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428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361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16397" y="614799"/>
            <a:ext cx="1322243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24" dirty="0">
                <a:latin typeface="Times New Roman"/>
                <a:cs typeface="Times New Roman"/>
              </a:rPr>
              <a:t>direct approach </a:t>
            </a:r>
            <a:r>
              <a:rPr sz="682" spc="3" dirty="0">
                <a:latin typeface="Times New Roman"/>
                <a:cs typeface="Times New Roman"/>
              </a:rPr>
              <a:t>goes </a:t>
            </a:r>
            <a:r>
              <a:rPr sz="682" spc="-3" dirty="0">
                <a:latin typeface="Times New Roman"/>
                <a:cs typeface="Times New Roman"/>
              </a:rPr>
              <a:t>like</a:t>
            </a:r>
            <a:r>
              <a:rPr sz="682" spc="153" dirty="0">
                <a:latin typeface="Times New Roman"/>
                <a:cs typeface="Times New Roman"/>
              </a:rPr>
              <a:t> </a:t>
            </a:r>
            <a:r>
              <a:rPr sz="682" spc="20" dirty="0">
                <a:latin typeface="Times New Roman"/>
                <a:cs typeface="Times New Roman"/>
              </a:rPr>
              <a:t>this: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82581" y="844888"/>
            <a:ext cx="300470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56" dirty="0">
                <a:latin typeface="DejaVu Serif"/>
                <a:cs typeface="DejaVu Serif"/>
              </a:rPr>
              <a:t> </a:t>
            </a:r>
            <a:r>
              <a:rPr sz="716" spc="46" baseline="31746" dirty="0">
                <a:latin typeface="DejaVu Sans"/>
                <a:cs typeface="DejaVu Sans"/>
              </a:rPr>
              <a:t>j</a:t>
            </a:r>
            <a:r>
              <a:rPr sz="682" spc="31" dirty="0">
                <a:latin typeface="Times New Roman"/>
                <a:cs typeface="Times New Roman"/>
              </a:rPr>
              <a:t>(</a:t>
            </a:r>
            <a:r>
              <a:rPr sz="682" spc="31" dirty="0">
                <a:latin typeface="DejaVu Serif"/>
                <a:cs typeface="DejaVu Serif"/>
              </a:rPr>
              <a:t>x</a:t>
            </a:r>
            <a:r>
              <a:rPr sz="682" spc="31" dirty="0">
                <a:latin typeface="Times New Roman"/>
                <a:cs typeface="Times New Roman"/>
              </a:rPr>
              <a:t>)</a:t>
            </a:r>
            <a:r>
              <a:rPr sz="682" spc="-14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844981" y="711174"/>
            <a:ext cx="57150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19" dirty="0">
                <a:latin typeface="Arial"/>
                <a:cs typeface="Arial"/>
              </a:rPr>
              <a:t>.</a:t>
            </a:r>
            <a:endParaRPr sz="682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800075" y="781053"/>
            <a:ext cx="299605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85" dirty="0">
                <a:latin typeface="DejaVu Serif"/>
                <a:cs typeface="DejaVu Serif"/>
              </a:rPr>
              <a:t>d </a:t>
            </a:r>
            <a:r>
              <a:rPr sz="682" spc="-3" dirty="0">
                <a:latin typeface="Times New Roman"/>
                <a:cs typeface="Times New Roman"/>
              </a:rPr>
              <a:t>1 </a:t>
            </a:r>
            <a:r>
              <a:rPr sz="682" spc="-44" dirty="0">
                <a:latin typeface="DejaVu Sans"/>
                <a:cs typeface="DejaVu Sans"/>
              </a:rPr>
              <a:t>−</a:t>
            </a:r>
            <a:r>
              <a:rPr sz="682" spc="-95" dirty="0">
                <a:latin typeface="DejaVu Sans"/>
                <a:cs typeface="DejaVu Sans"/>
              </a:rPr>
              <a:t> </a:t>
            </a:r>
            <a:r>
              <a:rPr sz="682" dirty="0">
                <a:latin typeface="DejaVu Serif"/>
                <a:cs typeface="DejaVu Serif"/>
              </a:rPr>
              <a:t>x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082396" y="775623"/>
            <a:ext cx="51955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31" dirty="0">
                <a:latin typeface="Times New Roman"/>
                <a:cs typeface="Times New Roman"/>
              </a:rPr>
              <a:t>4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21094" y="711174"/>
            <a:ext cx="57150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112" dirty="0">
                <a:latin typeface="Arial"/>
                <a:cs typeface="Arial"/>
              </a:rPr>
              <a:t>Σ</a:t>
            </a:r>
            <a:endParaRPr sz="682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60631" y="754927"/>
            <a:ext cx="121660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31" dirty="0">
                <a:latin typeface="Times New Roman"/>
                <a:cs typeface="Times New Roman"/>
              </a:rPr>
              <a:t>1</a:t>
            </a:r>
            <a:r>
              <a:rPr sz="477" spc="116" dirty="0">
                <a:latin typeface="DejaVu Serif"/>
                <a:cs typeface="DejaVu Serif"/>
              </a:rPr>
              <a:t>/</a:t>
            </a:r>
            <a:r>
              <a:rPr sz="477" spc="31" dirty="0">
                <a:latin typeface="Times New Roman"/>
                <a:cs typeface="Times New Roman"/>
              </a:rPr>
              <a:t>4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808734" y="918244"/>
            <a:ext cx="469323" cy="0"/>
          </a:xfrm>
          <a:custGeom>
            <a:avLst/>
            <a:gdLst/>
            <a:ahLst/>
            <a:cxnLst/>
            <a:rect l="l" t="t" r="r" b="b"/>
            <a:pathLst>
              <a:path w="688339">
                <a:moveTo>
                  <a:pt x="0" y="0"/>
                </a:moveTo>
                <a:lnTo>
                  <a:pt x="68785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" name="object 10"/>
          <p:cNvSpPr txBox="1"/>
          <p:nvPr/>
        </p:nvSpPr>
        <p:spPr>
          <a:xfrm>
            <a:off x="5987467" y="904064"/>
            <a:ext cx="111702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41" dirty="0">
                <a:latin typeface="DejaVu Serif"/>
                <a:cs typeface="DejaVu Serif"/>
              </a:rPr>
              <a:t>dx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800075" y="1059069"/>
            <a:ext cx="51955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31" dirty="0">
                <a:latin typeface="Times New Roman"/>
                <a:cs typeface="Times New Roman"/>
              </a:rPr>
              <a:t>1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808735" y="1140515"/>
            <a:ext cx="34636" cy="0"/>
          </a:xfrm>
          <a:custGeom>
            <a:avLst/>
            <a:gdLst/>
            <a:ahLst/>
            <a:cxnLst/>
            <a:rect l="l" t="t" r="r" b="b"/>
            <a:pathLst>
              <a:path w="50800">
                <a:moveTo>
                  <a:pt x="0" y="0"/>
                </a:moveTo>
                <a:lnTo>
                  <a:pt x="5043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3" name="object 13"/>
          <p:cNvSpPr txBox="1"/>
          <p:nvPr/>
        </p:nvSpPr>
        <p:spPr>
          <a:xfrm>
            <a:off x="5800075" y="1122783"/>
            <a:ext cx="51955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31" dirty="0">
                <a:latin typeface="Times New Roman"/>
                <a:cs typeface="Times New Roman"/>
              </a:rPr>
              <a:t>4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844817" y="997279"/>
            <a:ext cx="57150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19" dirty="0">
                <a:latin typeface="Arial"/>
                <a:cs typeface="Arial"/>
              </a:rPr>
              <a:t>.</a:t>
            </a:r>
            <a:endParaRPr sz="682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698668" y="1067158"/>
            <a:ext cx="40091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193958" algn="l"/>
              </a:tabLst>
            </a:pPr>
            <a:r>
              <a:rPr sz="682" spc="143" dirty="0">
                <a:latin typeface="Times New Roman"/>
                <a:cs typeface="Times New Roman"/>
              </a:rPr>
              <a:t>=	</a:t>
            </a:r>
            <a:r>
              <a:rPr sz="682" spc="-3" dirty="0">
                <a:latin typeface="Times New Roman"/>
                <a:cs typeface="Times New Roman"/>
              </a:rPr>
              <a:t>1 </a:t>
            </a:r>
            <a:r>
              <a:rPr sz="682" spc="-44" dirty="0">
                <a:latin typeface="DejaVu Sans"/>
                <a:cs typeface="DejaVu Sans"/>
              </a:rPr>
              <a:t>−</a:t>
            </a:r>
            <a:r>
              <a:rPr sz="682" spc="-136" dirty="0">
                <a:latin typeface="DejaVu Sans"/>
                <a:cs typeface="DejaVu Sans"/>
              </a:rPr>
              <a:t> </a:t>
            </a:r>
            <a:r>
              <a:rPr sz="682" dirty="0">
                <a:latin typeface="DejaVu Serif"/>
                <a:cs typeface="DejaVu Serif"/>
              </a:rPr>
              <a:t>x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082232" y="1057416"/>
            <a:ext cx="51955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31" dirty="0">
                <a:latin typeface="Times New Roman"/>
                <a:cs typeface="Times New Roman"/>
              </a:rPr>
              <a:t>4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120929" y="997279"/>
            <a:ext cx="57150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112" dirty="0">
                <a:latin typeface="Arial"/>
                <a:cs typeface="Arial"/>
              </a:rPr>
              <a:t>Σ</a:t>
            </a:r>
            <a:endParaRPr sz="682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609501" y="1003366"/>
            <a:ext cx="51955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31" dirty="0">
                <a:latin typeface="Times New Roman"/>
                <a:cs typeface="Times New Roman"/>
              </a:rPr>
              <a:t>4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333173" y="1008796"/>
            <a:ext cx="365847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17" dirty="0">
                <a:latin typeface="DejaVu Serif"/>
                <a:cs typeface="DejaVu Serif"/>
              </a:rPr>
              <a:t>d</a:t>
            </a:r>
            <a:r>
              <a:rPr sz="682" spc="-17" dirty="0">
                <a:latin typeface="Times New Roman"/>
                <a:cs typeface="Times New Roman"/>
              </a:rPr>
              <a:t>(1 </a:t>
            </a:r>
            <a:r>
              <a:rPr sz="682" spc="-44" dirty="0">
                <a:latin typeface="DejaVu Sans"/>
                <a:cs typeface="DejaVu Sans"/>
              </a:rPr>
              <a:t>− </a:t>
            </a:r>
            <a:r>
              <a:rPr sz="682" dirty="0">
                <a:latin typeface="DejaVu Serif"/>
                <a:cs typeface="DejaVu Serif"/>
              </a:rPr>
              <a:t>x</a:t>
            </a:r>
            <a:r>
              <a:rPr sz="682" spc="3" dirty="0">
                <a:latin typeface="DejaVu Serif"/>
                <a:cs typeface="DejaVu Serif"/>
              </a:rPr>
              <a:t> </a:t>
            </a:r>
            <a:r>
              <a:rPr sz="682" spc="34" dirty="0">
                <a:latin typeface="Times New Roman"/>
                <a:cs typeface="Times New Roman"/>
              </a:rPr>
              <a:t>)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6341832" y="1140515"/>
            <a:ext cx="348961" cy="0"/>
          </a:xfrm>
          <a:custGeom>
            <a:avLst/>
            <a:gdLst/>
            <a:ahLst/>
            <a:cxnLst/>
            <a:rect l="l" t="t" r="r" b="b"/>
            <a:pathLst>
              <a:path w="511810">
                <a:moveTo>
                  <a:pt x="0" y="0"/>
                </a:moveTo>
                <a:lnTo>
                  <a:pt x="51123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1" name="object 21"/>
          <p:cNvSpPr txBox="1"/>
          <p:nvPr/>
        </p:nvSpPr>
        <p:spPr>
          <a:xfrm>
            <a:off x="6460357" y="1126325"/>
            <a:ext cx="111702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41" dirty="0">
                <a:latin typeface="DejaVu Serif"/>
                <a:cs typeface="DejaVu Serif"/>
              </a:rPr>
              <a:t>dx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800075" y="1250045"/>
            <a:ext cx="51955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31" dirty="0">
                <a:latin typeface="Times New Roman"/>
                <a:cs typeface="Times New Roman"/>
              </a:rPr>
              <a:t>1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5808735" y="1331482"/>
            <a:ext cx="34636" cy="0"/>
          </a:xfrm>
          <a:custGeom>
            <a:avLst/>
            <a:gdLst/>
            <a:ahLst/>
            <a:cxnLst/>
            <a:rect l="l" t="t" r="r" b="b"/>
            <a:pathLst>
              <a:path w="50800">
                <a:moveTo>
                  <a:pt x="0" y="0"/>
                </a:moveTo>
                <a:lnTo>
                  <a:pt x="5043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4" name="object 24"/>
          <p:cNvSpPr txBox="1"/>
          <p:nvPr/>
        </p:nvSpPr>
        <p:spPr>
          <a:xfrm>
            <a:off x="5800075" y="1313759"/>
            <a:ext cx="51955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31" dirty="0">
                <a:latin typeface="Times New Roman"/>
                <a:cs typeface="Times New Roman"/>
              </a:rPr>
              <a:t>4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844817" y="1188247"/>
            <a:ext cx="57150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19" dirty="0">
                <a:latin typeface="Arial"/>
                <a:cs typeface="Arial"/>
              </a:rPr>
              <a:t>.</a:t>
            </a:r>
            <a:endParaRPr sz="682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698668" y="1258126"/>
            <a:ext cx="40091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193958" algn="l"/>
              </a:tabLst>
            </a:pPr>
            <a:r>
              <a:rPr sz="682" spc="143" dirty="0">
                <a:latin typeface="Times New Roman"/>
                <a:cs typeface="Times New Roman"/>
              </a:rPr>
              <a:t>=	</a:t>
            </a:r>
            <a:r>
              <a:rPr sz="682" spc="-3" dirty="0">
                <a:latin typeface="Times New Roman"/>
                <a:cs typeface="Times New Roman"/>
              </a:rPr>
              <a:t>1 </a:t>
            </a:r>
            <a:r>
              <a:rPr sz="682" spc="-44" dirty="0">
                <a:latin typeface="DejaVu Sans"/>
                <a:cs typeface="DejaVu Sans"/>
              </a:rPr>
              <a:t>−</a:t>
            </a:r>
            <a:r>
              <a:rPr sz="682" spc="-136" dirty="0">
                <a:latin typeface="DejaVu Sans"/>
                <a:cs typeface="DejaVu Sans"/>
              </a:rPr>
              <a:t> </a:t>
            </a:r>
            <a:r>
              <a:rPr sz="682" dirty="0">
                <a:latin typeface="DejaVu Serif"/>
                <a:cs typeface="DejaVu Serif"/>
              </a:rPr>
              <a:t>x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082232" y="1248392"/>
            <a:ext cx="51955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31" dirty="0">
                <a:latin typeface="Times New Roman"/>
                <a:cs typeface="Times New Roman"/>
              </a:rPr>
              <a:t>4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120929" y="1188247"/>
            <a:ext cx="57150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112" dirty="0">
                <a:latin typeface="Arial"/>
                <a:cs typeface="Arial"/>
              </a:rPr>
              <a:t>Σ</a:t>
            </a:r>
            <a:endParaRPr sz="682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160476" y="1041032"/>
            <a:ext cx="175347" cy="275815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24" dirty="0">
                <a:latin typeface="DejaVu Sans"/>
                <a:cs typeface="DejaVu Sans"/>
              </a:rPr>
              <a:t>−</a:t>
            </a:r>
            <a:r>
              <a:rPr sz="477" spc="31" dirty="0">
                <a:latin typeface="Times New Roman"/>
                <a:cs typeface="Times New Roman"/>
              </a:rPr>
              <a:t>3</a:t>
            </a:r>
            <a:r>
              <a:rPr sz="477" spc="116" dirty="0">
                <a:latin typeface="DejaVu Serif"/>
                <a:cs typeface="DejaVu Serif"/>
              </a:rPr>
              <a:t>/</a:t>
            </a:r>
            <a:r>
              <a:rPr sz="477" spc="31" dirty="0">
                <a:latin typeface="Times New Roman"/>
                <a:cs typeface="Times New Roman"/>
              </a:rPr>
              <a:t>4</a:t>
            </a:r>
            <a:endParaRPr sz="477">
              <a:latin typeface="Times New Roman"/>
              <a:cs typeface="Times New Roman"/>
            </a:endParaRPr>
          </a:p>
          <a:p>
            <a:pPr>
              <a:spcBef>
                <a:spcPts val="31"/>
              </a:spcBef>
            </a:pPr>
            <a:endParaRPr sz="784">
              <a:latin typeface="Times New Roman"/>
              <a:cs typeface="Times New Roman"/>
            </a:endParaRPr>
          </a:p>
          <a:p>
            <a:pPr marL="8659"/>
            <a:r>
              <a:rPr sz="477" spc="24" dirty="0">
                <a:latin typeface="DejaVu Sans"/>
                <a:cs typeface="DejaVu Sans"/>
              </a:rPr>
              <a:t>−</a:t>
            </a:r>
            <a:r>
              <a:rPr sz="477" spc="31" dirty="0">
                <a:latin typeface="Times New Roman"/>
                <a:cs typeface="Times New Roman"/>
              </a:rPr>
              <a:t>3</a:t>
            </a:r>
            <a:r>
              <a:rPr sz="477" spc="116" dirty="0">
                <a:latin typeface="DejaVu Serif"/>
                <a:cs typeface="DejaVu Serif"/>
              </a:rPr>
              <a:t>/</a:t>
            </a:r>
            <a:r>
              <a:rPr sz="477" spc="31" dirty="0">
                <a:latin typeface="Times New Roman"/>
                <a:cs typeface="Times New Roman"/>
              </a:rPr>
              <a:t>4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362362" y="1258126"/>
            <a:ext cx="177078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44" dirty="0">
                <a:latin typeface="DejaVu Sans"/>
                <a:cs typeface="DejaVu Sans"/>
              </a:rPr>
              <a:t>−</a:t>
            </a:r>
            <a:r>
              <a:rPr sz="682" spc="-3" dirty="0">
                <a:latin typeface="Times New Roman"/>
                <a:cs typeface="Times New Roman"/>
              </a:rPr>
              <a:t>4</a:t>
            </a:r>
            <a:r>
              <a:rPr sz="682" dirty="0">
                <a:latin typeface="DejaVu Serif"/>
                <a:cs typeface="DejaVu Serif"/>
              </a:rPr>
              <a:t>x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521897" y="1248392"/>
            <a:ext cx="51955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31" dirty="0">
                <a:latin typeface="Times New Roman"/>
                <a:cs typeface="Times New Roman"/>
              </a:rPr>
              <a:t>3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322825" y="1188247"/>
            <a:ext cx="294841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246345" algn="l"/>
              </a:tabLst>
            </a:pPr>
            <a:r>
              <a:rPr sz="682" spc="119" dirty="0">
                <a:latin typeface="Arial"/>
                <a:cs typeface="Arial"/>
              </a:rPr>
              <a:t>.	</a:t>
            </a:r>
            <a:r>
              <a:rPr sz="682" spc="-112" dirty="0">
                <a:latin typeface="Arial"/>
                <a:cs typeface="Arial"/>
              </a:rPr>
              <a:t>Σ</a:t>
            </a:r>
            <a:endParaRPr sz="682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698668" y="1456583"/>
            <a:ext cx="175780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-34" dirty="0">
                <a:latin typeface="Times New Roman"/>
                <a:cs typeface="Times New Roman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−</a:t>
            </a:r>
            <a:endParaRPr sz="682">
              <a:latin typeface="DejaVu Sans"/>
              <a:cs typeface="DejaVu Sans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035222" y="1366918"/>
            <a:ext cx="101311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1023" baseline="-19444" dirty="0">
                <a:latin typeface="DejaVu Serif"/>
                <a:cs typeface="DejaVu Serif"/>
              </a:rPr>
              <a:t>x</a:t>
            </a:r>
            <a:r>
              <a:rPr sz="477" spc="31" dirty="0">
                <a:latin typeface="Times New Roman"/>
                <a:cs typeface="Times New Roman"/>
              </a:rPr>
              <a:t>3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5875834" y="1529948"/>
            <a:ext cx="424295" cy="0"/>
          </a:xfrm>
          <a:custGeom>
            <a:avLst/>
            <a:gdLst/>
            <a:ahLst/>
            <a:cxnLst/>
            <a:rect l="l" t="t" r="r" b="b"/>
            <a:pathLst>
              <a:path w="622300">
                <a:moveTo>
                  <a:pt x="0" y="0"/>
                </a:moveTo>
                <a:lnTo>
                  <a:pt x="62199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6" name="object 36"/>
          <p:cNvSpPr txBox="1"/>
          <p:nvPr/>
        </p:nvSpPr>
        <p:spPr>
          <a:xfrm>
            <a:off x="5906713" y="1544387"/>
            <a:ext cx="215178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3" dirty="0">
                <a:latin typeface="Times New Roman"/>
                <a:cs typeface="Times New Roman"/>
              </a:rPr>
              <a:t>1 </a:t>
            </a:r>
            <a:r>
              <a:rPr sz="682" spc="-44" dirty="0">
                <a:latin typeface="DejaVu Sans"/>
                <a:cs typeface="DejaVu Sans"/>
              </a:rPr>
              <a:t>−</a:t>
            </a:r>
            <a:r>
              <a:rPr sz="682" spc="-136" dirty="0">
                <a:latin typeface="DejaVu Sans"/>
                <a:cs typeface="DejaVu Sans"/>
              </a:rPr>
              <a:t> </a:t>
            </a:r>
            <a:r>
              <a:rPr sz="682" dirty="0">
                <a:latin typeface="DejaVu Serif"/>
                <a:cs typeface="DejaVu Serif"/>
              </a:rPr>
              <a:t>x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104589" y="1545347"/>
            <a:ext cx="51955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31" dirty="0">
                <a:latin typeface="Times New Roman"/>
                <a:cs typeface="Times New Roman"/>
              </a:rPr>
              <a:t>4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867175" y="1474507"/>
            <a:ext cx="332942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284444" algn="l"/>
              </a:tabLst>
            </a:pPr>
            <a:r>
              <a:rPr sz="682" spc="119" dirty="0">
                <a:latin typeface="Arial"/>
                <a:cs typeface="Arial"/>
              </a:rPr>
              <a:t>.	</a:t>
            </a:r>
            <a:r>
              <a:rPr sz="682" spc="-112" dirty="0">
                <a:latin typeface="Arial"/>
                <a:cs typeface="Arial"/>
              </a:rPr>
              <a:t>Σ</a:t>
            </a:r>
            <a:endParaRPr sz="682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182833" y="1518270"/>
            <a:ext cx="121660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31" dirty="0">
                <a:latin typeface="Times New Roman"/>
                <a:cs typeface="Times New Roman"/>
              </a:rPr>
              <a:t>3</a:t>
            </a:r>
            <a:r>
              <a:rPr sz="477" spc="116" dirty="0">
                <a:latin typeface="DejaVu Serif"/>
                <a:cs typeface="DejaVu Serif"/>
              </a:rPr>
              <a:t>/</a:t>
            </a:r>
            <a:r>
              <a:rPr sz="477" spc="31" dirty="0">
                <a:latin typeface="Times New Roman"/>
                <a:cs typeface="Times New Roman"/>
              </a:rPr>
              <a:t>4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058005" y="1686681"/>
            <a:ext cx="4073236" cy="218236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11689" marR="3464" indent="-3464">
              <a:spcBef>
                <a:spcPts val="65"/>
              </a:spcBef>
            </a:pPr>
            <a:r>
              <a:rPr sz="682" spc="14" dirty="0">
                <a:latin typeface="Times New Roman"/>
                <a:cs typeface="Times New Roman"/>
              </a:rPr>
              <a:t>To </a:t>
            </a:r>
            <a:r>
              <a:rPr sz="682" spc="10" dirty="0">
                <a:latin typeface="Times New Roman"/>
                <a:cs typeface="Times New Roman"/>
              </a:rPr>
              <a:t>find </a:t>
            </a:r>
            <a:r>
              <a:rPr sz="682" spc="41" dirty="0">
                <a:latin typeface="Times New Roman"/>
                <a:cs typeface="Times New Roman"/>
              </a:rPr>
              <a:t>the </a:t>
            </a:r>
            <a:r>
              <a:rPr sz="682" spc="20" dirty="0">
                <a:latin typeface="Times New Roman"/>
                <a:cs typeface="Times New Roman"/>
              </a:rPr>
              <a:t>derivative using implicit differentiation </a:t>
            </a:r>
            <a:r>
              <a:rPr sz="682" spc="-7" dirty="0">
                <a:latin typeface="Times New Roman"/>
                <a:cs typeface="Times New Roman"/>
              </a:rPr>
              <a:t>we </a:t>
            </a:r>
            <a:r>
              <a:rPr sz="682" spc="37" dirty="0">
                <a:latin typeface="Times New Roman"/>
                <a:cs typeface="Times New Roman"/>
              </a:rPr>
              <a:t>must </a:t>
            </a:r>
            <a:r>
              <a:rPr sz="682" spc="17" dirty="0">
                <a:latin typeface="Times New Roman"/>
                <a:cs typeface="Times New Roman"/>
              </a:rPr>
              <a:t>first </a:t>
            </a:r>
            <a:r>
              <a:rPr sz="682" spc="14" dirty="0">
                <a:latin typeface="Times New Roman"/>
                <a:cs typeface="Times New Roman"/>
              </a:rPr>
              <a:t>find </a:t>
            </a:r>
            <a:r>
              <a:rPr sz="682" spc="41" dirty="0">
                <a:latin typeface="Times New Roman"/>
                <a:cs typeface="Times New Roman"/>
              </a:rPr>
              <a:t>a </a:t>
            </a:r>
            <a:r>
              <a:rPr sz="682" spc="14" dirty="0">
                <a:latin typeface="Times New Roman"/>
                <a:cs typeface="Times New Roman"/>
              </a:rPr>
              <a:t>nice </a:t>
            </a:r>
            <a:r>
              <a:rPr sz="682" spc="20" dirty="0">
                <a:latin typeface="Times New Roman"/>
                <a:cs typeface="Times New Roman"/>
              </a:rPr>
              <a:t>implicit </a:t>
            </a:r>
            <a:r>
              <a:rPr sz="682" spc="24" dirty="0">
                <a:latin typeface="Times New Roman"/>
                <a:cs typeface="Times New Roman"/>
              </a:rPr>
              <a:t>description </a:t>
            </a:r>
            <a:r>
              <a:rPr sz="682" spc="-7" dirty="0">
                <a:latin typeface="Times New Roman"/>
                <a:cs typeface="Times New Roman"/>
              </a:rPr>
              <a:t>of </a:t>
            </a:r>
            <a:r>
              <a:rPr sz="682" spc="41" dirty="0">
                <a:latin typeface="Times New Roman"/>
                <a:cs typeface="Times New Roman"/>
              </a:rPr>
              <a:t>the  </a:t>
            </a:r>
            <a:r>
              <a:rPr sz="682" spc="24" dirty="0">
                <a:latin typeface="Times New Roman"/>
                <a:cs typeface="Times New Roman"/>
              </a:rPr>
              <a:t>function. </a:t>
            </a:r>
            <a:r>
              <a:rPr sz="682" spc="20" dirty="0">
                <a:latin typeface="Times New Roman"/>
                <a:cs typeface="Times New Roman"/>
              </a:rPr>
              <a:t>For </a:t>
            </a:r>
            <a:r>
              <a:rPr sz="682" spc="-20" dirty="0">
                <a:latin typeface="Times New Roman"/>
                <a:cs typeface="Times New Roman"/>
              </a:rPr>
              <a:t>instan</a:t>
            </a:r>
            <a:r>
              <a:rPr sz="1023" spc="-30" baseline="-19444" dirty="0">
                <a:latin typeface="DejaVu Sans"/>
                <a:cs typeface="DejaVu Sans"/>
              </a:rPr>
              <a:t>√</a:t>
            </a:r>
            <a:r>
              <a:rPr sz="682" spc="-20" dirty="0">
                <a:latin typeface="Times New Roman"/>
                <a:cs typeface="Times New Roman"/>
              </a:rPr>
              <a:t>c</a:t>
            </a:r>
            <a:r>
              <a:rPr sz="682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e, </a:t>
            </a:r>
            <a:r>
              <a:rPr sz="682" u="sng" spc="-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we </a:t>
            </a:r>
            <a:r>
              <a:rPr sz="682" spc="17" dirty="0">
                <a:latin typeface="Times New Roman"/>
                <a:cs typeface="Times New Roman"/>
              </a:rPr>
              <a:t>could decide </a:t>
            </a:r>
            <a:r>
              <a:rPr sz="682" spc="41" dirty="0">
                <a:latin typeface="Times New Roman"/>
                <a:cs typeface="Times New Roman"/>
              </a:rPr>
              <a:t>to </a:t>
            </a:r>
            <a:r>
              <a:rPr sz="682" spc="27" dirty="0">
                <a:latin typeface="Times New Roman"/>
                <a:cs typeface="Times New Roman"/>
              </a:rPr>
              <a:t>get rid </a:t>
            </a:r>
            <a:r>
              <a:rPr sz="682" spc="-7" dirty="0">
                <a:latin typeface="Times New Roman"/>
                <a:cs typeface="Times New Roman"/>
              </a:rPr>
              <a:t>of </a:t>
            </a:r>
            <a:r>
              <a:rPr sz="682" spc="14" dirty="0">
                <a:latin typeface="Times New Roman"/>
                <a:cs typeface="Times New Roman"/>
              </a:rPr>
              <a:t>all </a:t>
            </a:r>
            <a:r>
              <a:rPr sz="682" spc="31" dirty="0">
                <a:latin typeface="Times New Roman"/>
                <a:cs typeface="Times New Roman"/>
              </a:rPr>
              <a:t>roots </a:t>
            </a:r>
            <a:r>
              <a:rPr sz="682" spc="24" dirty="0">
                <a:latin typeface="Times New Roman"/>
                <a:cs typeface="Times New Roman"/>
              </a:rPr>
              <a:t>or fractional </a:t>
            </a:r>
            <a:r>
              <a:rPr sz="682" spc="27" dirty="0">
                <a:latin typeface="Times New Roman"/>
                <a:cs typeface="Times New Roman"/>
              </a:rPr>
              <a:t>exponents </a:t>
            </a:r>
            <a:r>
              <a:rPr sz="682" spc="20" dirty="0">
                <a:latin typeface="Times New Roman"/>
                <a:cs typeface="Times New Roman"/>
              </a:rPr>
              <a:t>in </a:t>
            </a:r>
            <a:r>
              <a:rPr sz="682" spc="41" dirty="0">
                <a:latin typeface="Times New Roman"/>
                <a:cs typeface="Times New Roman"/>
              </a:rPr>
              <a:t>the </a:t>
            </a:r>
            <a:r>
              <a:rPr sz="682" spc="24" dirty="0">
                <a:latin typeface="Times New Roman"/>
                <a:cs typeface="Times New Roman"/>
              </a:rPr>
              <a:t>function</a:t>
            </a:r>
            <a:r>
              <a:rPr sz="682" spc="48" dirty="0">
                <a:latin typeface="Times New Roman"/>
                <a:cs typeface="Times New Roman"/>
              </a:rPr>
              <a:t> </a:t>
            </a:r>
            <a:r>
              <a:rPr sz="682" spc="41" dirty="0">
                <a:latin typeface="Times New Roman"/>
                <a:cs typeface="Times New Roman"/>
              </a:rPr>
              <a:t>and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061114" y="1894396"/>
            <a:ext cx="4070206" cy="111773"/>
          </a:xfrm>
          <a:prstGeom prst="rect">
            <a:avLst/>
          </a:prstGeom>
        </p:spPr>
        <p:txBody>
          <a:bodyPr vert="horz" wrap="square" lIns="0" tIns="9092" rIns="0" bIns="0" rtlCol="0">
            <a:spAutoFit/>
          </a:bodyPr>
          <a:lstStyle/>
          <a:p>
            <a:pPr marL="775401">
              <a:lnSpc>
                <a:spcPts val="283"/>
              </a:lnSpc>
              <a:spcBef>
                <a:spcPts val="72"/>
              </a:spcBef>
              <a:tabLst>
                <a:tab pos="1026508" algn="l"/>
                <a:tab pos="1976385" algn="l"/>
                <a:tab pos="2334861" algn="l"/>
              </a:tabLst>
            </a:pPr>
            <a:r>
              <a:rPr sz="511" spc="87" baseline="22222" dirty="0">
                <a:latin typeface="Times New Roman"/>
                <a:cs typeface="Times New Roman"/>
              </a:rPr>
              <a:t>4	</a:t>
            </a:r>
            <a:r>
              <a:rPr sz="477" spc="31" dirty="0">
                <a:latin typeface="Times New Roman"/>
                <a:cs typeface="Times New Roman"/>
              </a:rPr>
              <a:t>4	</a:t>
            </a:r>
            <a:r>
              <a:rPr sz="716" spc="46" baseline="3968" dirty="0">
                <a:latin typeface="Times New Roman"/>
                <a:cs typeface="Times New Roman"/>
              </a:rPr>
              <a:t>4	4</a:t>
            </a:r>
            <a:endParaRPr sz="716" baseline="3968">
              <a:latin typeface="Times New Roman"/>
              <a:cs typeface="Times New Roman"/>
            </a:endParaRPr>
          </a:p>
          <a:p>
            <a:pPr marL="8659">
              <a:lnSpc>
                <a:spcPts val="528"/>
              </a:lnSpc>
            </a:pPr>
            <a:r>
              <a:rPr sz="682" spc="34" dirty="0">
                <a:latin typeface="Times New Roman"/>
                <a:cs typeface="Times New Roman"/>
              </a:rPr>
              <a:t>point </a:t>
            </a:r>
            <a:r>
              <a:rPr sz="682" spc="41" dirty="0">
                <a:latin typeface="Times New Roman"/>
                <a:cs typeface="Times New Roman"/>
              </a:rPr>
              <a:t>out </a:t>
            </a:r>
            <a:r>
              <a:rPr sz="682" spc="-41" dirty="0">
                <a:latin typeface="Times New Roman"/>
                <a:cs typeface="Times New Roman"/>
              </a:rPr>
              <a:t>th</a:t>
            </a:r>
            <a:r>
              <a:rPr sz="1023" spc="-61" baseline="-19444" dirty="0">
                <a:latin typeface="DejaVu Sans"/>
                <a:cs typeface="DejaVu Sans"/>
              </a:rPr>
              <a:t>√</a:t>
            </a:r>
            <a:r>
              <a:rPr sz="682" spc="-41" dirty="0">
                <a:latin typeface="Times New Roman"/>
                <a:cs typeface="Times New Roman"/>
              </a:rPr>
              <a:t>a</a:t>
            </a:r>
            <a:r>
              <a:rPr sz="682" u="sng" spc="-41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 </a:t>
            </a:r>
            <a:r>
              <a:rPr sz="682" u="sng" spc="-55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y </a:t>
            </a:r>
            <a:r>
              <a:rPr sz="682" u="sng" spc="15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=</a:t>
            </a:r>
            <a:r>
              <a:rPr sz="682" spc="153" dirty="0">
                <a:latin typeface="Times New Roman"/>
                <a:cs typeface="Times New Roman"/>
              </a:rPr>
              <a:t> </a:t>
            </a:r>
            <a:r>
              <a:rPr sz="682" spc="-3" dirty="0">
                <a:latin typeface="Times New Roman"/>
                <a:cs typeface="Times New Roman"/>
              </a:rPr>
              <a:t>1 </a:t>
            </a:r>
            <a:r>
              <a:rPr sz="682" spc="-44" dirty="0">
                <a:latin typeface="DejaVu Sans"/>
                <a:cs typeface="DejaVu Sans"/>
              </a:rPr>
              <a:t>− </a:t>
            </a:r>
            <a:r>
              <a:rPr sz="682" dirty="0">
                <a:latin typeface="DejaVu Serif"/>
                <a:cs typeface="DejaVu Serif"/>
              </a:rPr>
              <a:t>x </a:t>
            </a:r>
            <a:r>
              <a:rPr sz="682" spc="10" dirty="0">
                <a:latin typeface="Times New Roman"/>
                <a:cs typeface="Times New Roman"/>
              </a:rPr>
              <a:t>satisfies </a:t>
            </a:r>
            <a:r>
              <a:rPr sz="682" spc="41" dirty="0">
                <a:latin typeface="Times New Roman"/>
                <a:cs typeface="Times New Roman"/>
              </a:rPr>
              <a:t>the </a:t>
            </a:r>
            <a:r>
              <a:rPr sz="682" spc="31" dirty="0">
                <a:latin typeface="Times New Roman"/>
                <a:cs typeface="Times New Roman"/>
              </a:rPr>
              <a:t>equation </a:t>
            </a:r>
            <a:r>
              <a:rPr sz="682" spc="-55" dirty="0">
                <a:latin typeface="DejaVu Serif"/>
                <a:cs typeface="DejaVu Serif"/>
              </a:rPr>
              <a:t>y </a:t>
            </a:r>
            <a:r>
              <a:rPr sz="682" spc="153" dirty="0">
                <a:latin typeface="Times New Roman"/>
                <a:cs typeface="Times New Roman"/>
              </a:rPr>
              <a:t>= </a:t>
            </a:r>
            <a:r>
              <a:rPr sz="682" spc="3" dirty="0">
                <a:latin typeface="Times New Roman"/>
                <a:cs typeface="Times New Roman"/>
              </a:rPr>
              <a:t>1 </a:t>
            </a:r>
            <a:r>
              <a:rPr sz="682" spc="-44" dirty="0">
                <a:latin typeface="DejaVu Sans"/>
                <a:cs typeface="DejaVu Sans"/>
              </a:rPr>
              <a:t>− </a:t>
            </a:r>
            <a:r>
              <a:rPr sz="682" dirty="0">
                <a:latin typeface="DejaVu Serif"/>
                <a:cs typeface="DejaVu Serif"/>
              </a:rPr>
              <a:t>x </a:t>
            </a:r>
            <a:r>
              <a:rPr sz="682" spc="20" dirty="0">
                <a:latin typeface="Times New Roman"/>
                <a:cs typeface="Times New Roman"/>
              </a:rPr>
              <a:t>. </a:t>
            </a:r>
            <a:r>
              <a:rPr sz="682" spc="3" dirty="0">
                <a:latin typeface="Times New Roman"/>
                <a:cs typeface="Times New Roman"/>
              </a:rPr>
              <a:t>So </a:t>
            </a:r>
            <a:r>
              <a:rPr sz="682" spc="31" dirty="0">
                <a:latin typeface="Times New Roman"/>
                <a:cs typeface="Times New Roman"/>
              </a:rPr>
              <a:t>our </a:t>
            </a:r>
            <a:r>
              <a:rPr sz="682" spc="20" dirty="0">
                <a:latin typeface="Times New Roman"/>
                <a:cs typeface="Times New Roman"/>
              </a:rPr>
              <a:t>implicit </a:t>
            </a:r>
            <a:r>
              <a:rPr sz="682" spc="24" dirty="0">
                <a:latin typeface="Times New Roman"/>
                <a:cs typeface="Times New Roman"/>
              </a:rPr>
              <a:t>description </a:t>
            </a:r>
            <a:r>
              <a:rPr sz="682" spc="-7" dirty="0">
                <a:latin typeface="Times New Roman"/>
                <a:cs typeface="Times New Roman"/>
              </a:rPr>
              <a:t>of </a:t>
            </a:r>
            <a:r>
              <a:rPr sz="682" spc="41" dirty="0">
                <a:latin typeface="Times New Roman"/>
                <a:cs typeface="Times New Roman"/>
              </a:rPr>
              <a:t>the</a:t>
            </a:r>
            <a:r>
              <a:rPr sz="682" spc="123" dirty="0">
                <a:latin typeface="Times New Roman"/>
                <a:cs typeface="Times New Roman"/>
              </a:rPr>
              <a:t> </a:t>
            </a:r>
            <a:r>
              <a:rPr sz="682" spc="24" dirty="0">
                <a:latin typeface="Times New Roman"/>
                <a:cs typeface="Times New Roman"/>
              </a:rPr>
              <a:t>function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061114" y="1953807"/>
            <a:ext cx="3490913" cy="314561"/>
          </a:xfrm>
          <a:prstGeom prst="rect">
            <a:avLst/>
          </a:prstGeom>
        </p:spPr>
        <p:txBody>
          <a:bodyPr vert="horz" wrap="square" lIns="0" tIns="52820" rIns="0" bIns="0" rtlCol="0">
            <a:spAutoFit/>
          </a:bodyPr>
          <a:lstStyle/>
          <a:p>
            <a:pPr marL="8659">
              <a:spcBef>
                <a:spcPts val="416"/>
              </a:spcBef>
            </a:pPr>
            <a:r>
              <a:rPr sz="682" spc="-55" dirty="0">
                <a:latin typeface="DejaVu Serif"/>
                <a:cs typeface="DejaVu Serif"/>
              </a:rPr>
              <a:t>y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spc="24" dirty="0">
                <a:latin typeface="Times New Roman"/>
                <a:cs typeface="Times New Roman"/>
              </a:rPr>
              <a:t>(</a:t>
            </a:r>
            <a:r>
              <a:rPr sz="682" spc="24" dirty="0">
                <a:latin typeface="DejaVu Serif"/>
                <a:cs typeface="DejaVu Serif"/>
              </a:rPr>
              <a:t>x</a:t>
            </a:r>
            <a:r>
              <a:rPr sz="682" spc="24" dirty="0">
                <a:latin typeface="Times New Roman"/>
                <a:cs typeface="Times New Roman"/>
              </a:rPr>
              <a:t>)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511" spc="87" baseline="50000" dirty="0">
                <a:latin typeface="Times New Roman"/>
                <a:cs typeface="Times New Roman"/>
              </a:rPr>
              <a:t>4 </a:t>
            </a:r>
            <a:r>
              <a:rPr sz="682" spc="-3" dirty="0">
                <a:latin typeface="Times New Roman"/>
                <a:cs typeface="Times New Roman"/>
              </a:rPr>
              <a:t>1 </a:t>
            </a:r>
            <a:r>
              <a:rPr sz="682" spc="-44" dirty="0">
                <a:latin typeface="DejaVu Sans"/>
                <a:cs typeface="DejaVu Sans"/>
              </a:rPr>
              <a:t>−</a:t>
            </a:r>
            <a:r>
              <a:rPr sz="682" spc="-170" dirty="0">
                <a:latin typeface="DejaVu Sans"/>
                <a:cs typeface="DejaVu Sans"/>
              </a:rPr>
              <a:t> </a:t>
            </a:r>
            <a:r>
              <a:rPr sz="682" spc="17" dirty="0">
                <a:latin typeface="DejaVu Serif"/>
                <a:cs typeface="DejaVu Serif"/>
              </a:rPr>
              <a:t>x</a:t>
            </a:r>
            <a:r>
              <a:rPr sz="716" spc="25" baseline="23809" dirty="0">
                <a:latin typeface="Times New Roman"/>
                <a:cs typeface="Times New Roman"/>
              </a:rPr>
              <a:t>4 </a:t>
            </a:r>
            <a:r>
              <a:rPr sz="682" dirty="0">
                <a:latin typeface="Times New Roman"/>
                <a:cs typeface="Times New Roman"/>
              </a:rPr>
              <a:t>is</a:t>
            </a:r>
            <a:endParaRPr sz="682">
              <a:latin typeface="Times New Roman"/>
              <a:cs typeface="Times New Roman"/>
            </a:endParaRPr>
          </a:p>
          <a:p>
            <a:pPr marL="587503">
              <a:spcBef>
                <a:spcPts val="351"/>
              </a:spcBef>
              <a:tabLst>
                <a:tab pos="1382819" algn="l"/>
              </a:tabLst>
            </a:pPr>
            <a:r>
              <a:rPr sz="682" spc="17" dirty="0">
                <a:latin typeface="DejaVu Serif"/>
                <a:cs typeface="DejaVu Serif"/>
              </a:rPr>
              <a:t>x</a:t>
            </a:r>
            <a:r>
              <a:rPr sz="716" spc="25" baseline="31746" dirty="0">
                <a:latin typeface="Times New Roman"/>
                <a:cs typeface="Times New Roman"/>
              </a:rPr>
              <a:t>4 </a:t>
            </a:r>
            <a:r>
              <a:rPr sz="682" spc="143" dirty="0">
                <a:latin typeface="Times New Roman"/>
                <a:cs typeface="Times New Roman"/>
              </a:rPr>
              <a:t>+ </a:t>
            </a:r>
            <a:r>
              <a:rPr sz="682" dirty="0">
                <a:latin typeface="DejaVu Serif"/>
                <a:cs typeface="DejaVu Serif"/>
              </a:rPr>
              <a:t>y</a:t>
            </a:r>
            <a:r>
              <a:rPr sz="716" baseline="31746" dirty="0">
                <a:latin typeface="Times New Roman"/>
                <a:cs typeface="Times New Roman"/>
              </a:rPr>
              <a:t>4 </a:t>
            </a:r>
            <a:r>
              <a:rPr sz="682" spc="-44" dirty="0">
                <a:latin typeface="DejaVu Sans"/>
                <a:cs typeface="DejaVu Sans"/>
              </a:rPr>
              <a:t>− </a:t>
            </a:r>
            <a:r>
              <a:rPr sz="682" spc="-3" dirty="0">
                <a:latin typeface="Times New Roman"/>
                <a:cs typeface="Times New Roman"/>
              </a:rPr>
              <a:t>1</a:t>
            </a:r>
            <a:r>
              <a:rPr sz="682" spc="-51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-3" dirty="0">
                <a:latin typeface="Times New Roman"/>
                <a:cs typeface="Times New Roman"/>
              </a:rPr>
              <a:t>0;	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7" dirty="0">
                <a:latin typeface="Times New Roman"/>
                <a:cs typeface="Times New Roman"/>
              </a:rPr>
              <a:t>defining </a:t>
            </a:r>
            <a:r>
              <a:rPr sz="682" spc="17" dirty="0">
                <a:latin typeface="Times New Roman"/>
                <a:cs typeface="Times New Roman"/>
              </a:rPr>
              <a:t>function </a:t>
            </a:r>
            <a:r>
              <a:rPr sz="682" dirty="0">
                <a:latin typeface="Times New Roman"/>
                <a:cs typeface="Times New Roman"/>
              </a:rPr>
              <a:t>is </a:t>
            </a:r>
            <a:r>
              <a:rPr sz="682" spc="17" dirty="0">
                <a:latin typeface="Times New Roman"/>
                <a:cs typeface="Times New Roman"/>
              </a:rPr>
              <a:t>therefore </a:t>
            </a:r>
            <a:r>
              <a:rPr sz="682" spc="-37" dirty="0">
                <a:latin typeface="DejaVu Serif"/>
                <a:cs typeface="DejaVu Serif"/>
              </a:rPr>
              <a:t>F </a:t>
            </a:r>
            <a:r>
              <a:rPr sz="682" spc="3" dirty="0">
                <a:latin typeface="Times New Roman"/>
                <a:cs typeface="Times New Roman"/>
              </a:rPr>
              <a:t>(</a:t>
            </a:r>
            <a:r>
              <a:rPr sz="682" spc="3" dirty="0">
                <a:latin typeface="DejaVu Serif"/>
                <a:cs typeface="DejaVu Serif"/>
              </a:rPr>
              <a:t>x, y</a:t>
            </a:r>
            <a:r>
              <a:rPr sz="682" spc="3" dirty="0">
                <a:latin typeface="Times New Roman"/>
                <a:cs typeface="Times New Roman"/>
              </a:rPr>
              <a:t>)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17" dirty="0">
                <a:latin typeface="DejaVu Serif"/>
                <a:cs typeface="DejaVu Serif"/>
              </a:rPr>
              <a:t>x</a:t>
            </a:r>
            <a:r>
              <a:rPr sz="716" spc="25" baseline="31746" dirty="0">
                <a:latin typeface="Times New Roman"/>
                <a:cs typeface="Times New Roman"/>
              </a:rPr>
              <a:t>4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55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DejaVu Serif"/>
                <a:cs typeface="DejaVu Serif"/>
              </a:rPr>
              <a:t>y</a:t>
            </a:r>
            <a:r>
              <a:rPr sz="716" baseline="31746" dirty="0">
                <a:latin typeface="Times New Roman"/>
                <a:cs typeface="Times New Roman"/>
              </a:rPr>
              <a:t>4 </a:t>
            </a:r>
            <a:r>
              <a:rPr sz="682" spc="-44" dirty="0">
                <a:latin typeface="DejaVu Sans"/>
                <a:cs typeface="DejaVu Sans"/>
              </a:rPr>
              <a:t>− </a:t>
            </a:r>
            <a:r>
              <a:rPr sz="682" spc="-3" dirty="0">
                <a:latin typeface="Times New Roman"/>
                <a:cs typeface="Times New Roman"/>
              </a:rPr>
              <a:t>1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058871" y="2293961"/>
            <a:ext cx="4072370" cy="218236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 marR="3464" indent="2165">
              <a:spcBef>
                <a:spcPts val="65"/>
              </a:spcBef>
            </a:pPr>
            <a:r>
              <a:rPr sz="682" spc="20" dirty="0">
                <a:latin typeface="Times New Roman"/>
                <a:cs typeface="Times New Roman"/>
              </a:rPr>
              <a:t>Differentiate </a:t>
            </a:r>
            <a:r>
              <a:rPr sz="682" spc="44" dirty="0">
                <a:latin typeface="Times New Roman"/>
                <a:cs typeface="Times New Roman"/>
              </a:rPr>
              <a:t>both </a:t>
            </a:r>
            <a:r>
              <a:rPr sz="682" spc="10" dirty="0">
                <a:latin typeface="Times New Roman"/>
                <a:cs typeface="Times New Roman"/>
              </a:rPr>
              <a:t>sides </a:t>
            </a:r>
            <a:r>
              <a:rPr sz="682" spc="31" dirty="0">
                <a:latin typeface="Times New Roman"/>
                <a:cs typeface="Times New Roman"/>
              </a:rPr>
              <a:t>with </a:t>
            </a:r>
            <a:r>
              <a:rPr sz="682" spc="27" dirty="0">
                <a:latin typeface="Times New Roman"/>
                <a:cs typeface="Times New Roman"/>
              </a:rPr>
              <a:t>respect </a:t>
            </a:r>
            <a:r>
              <a:rPr sz="682" spc="41" dirty="0">
                <a:latin typeface="Times New Roman"/>
                <a:cs typeface="Times New Roman"/>
              </a:rPr>
              <a:t>to </a:t>
            </a:r>
            <a:r>
              <a:rPr sz="682" dirty="0">
                <a:latin typeface="DejaVu Serif"/>
                <a:cs typeface="DejaVu Serif"/>
              </a:rPr>
              <a:t>x </a:t>
            </a:r>
            <a:r>
              <a:rPr sz="682" spc="41" dirty="0">
                <a:latin typeface="Times New Roman"/>
                <a:cs typeface="Times New Roman"/>
              </a:rPr>
              <a:t>(and </a:t>
            </a:r>
            <a:r>
              <a:rPr sz="682" spc="27" dirty="0">
                <a:latin typeface="Times New Roman"/>
                <a:cs typeface="Times New Roman"/>
              </a:rPr>
              <a:t>remember </a:t>
            </a:r>
            <a:r>
              <a:rPr sz="682" spc="58" dirty="0">
                <a:latin typeface="Times New Roman"/>
                <a:cs typeface="Times New Roman"/>
              </a:rPr>
              <a:t>that </a:t>
            </a:r>
            <a:r>
              <a:rPr sz="682" spc="-55" dirty="0">
                <a:latin typeface="DejaVu Serif"/>
                <a:cs typeface="DejaVu Serif"/>
              </a:rPr>
              <a:t>y </a:t>
            </a:r>
            <a:r>
              <a:rPr sz="682" spc="150" dirty="0">
                <a:latin typeface="Times New Roman"/>
                <a:cs typeface="Times New Roman"/>
              </a:rPr>
              <a:t>= </a:t>
            </a:r>
            <a:r>
              <a:rPr sz="682" spc="51" dirty="0">
                <a:latin typeface="DejaVu Serif"/>
                <a:cs typeface="DejaVu Serif"/>
              </a:rPr>
              <a:t>f</a:t>
            </a:r>
            <a:r>
              <a:rPr sz="682" spc="51" dirty="0">
                <a:latin typeface="Times New Roman"/>
                <a:cs typeface="Times New Roman"/>
              </a:rPr>
              <a:t>(</a:t>
            </a:r>
            <a:r>
              <a:rPr sz="682" spc="51" dirty="0">
                <a:latin typeface="DejaVu Serif"/>
                <a:cs typeface="DejaVu Serif"/>
              </a:rPr>
              <a:t>x</a:t>
            </a:r>
            <a:r>
              <a:rPr sz="682" spc="51" dirty="0">
                <a:latin typeface="Times New Roman"/>
                <a:cs typeface="Times New Roman"/>
              </a:rPr>
              <a:t>), </a:t>
            </a:r>
            <a:r>
              <a:rPr sz="682" spc="3" dirty="0">
                <a:latin typeface="Times New Roman"/>
                <a:cs typeface="Times New Roman"/>
              </a:rPr>
              <a:t>so </a:t>
            </a:r>
            <a:r>
              <a:rPr sz="682" spc="-55" dirty="0">
                <a:latin typeface="DejaVu Serif"/>
                <a:cs typeface="DejaVu Serif"/>
              </a:rPr>
              <a:t>y </a:t>
            </a:r>
            <a:r>
              <a:rPr sz="682" spc="24" dirty="0">
                <a:latin typeface="Times New Roman"/>
                <a:cs typeface="Times New Roman"/>
              </a:rPr>
              <a:t>here </a:t>
            </a:r>
            <a:r>
              <a:rPr sz="682" spc="3" dirty="0">
                <a:latin typeface="Times New Roman"/>
                <a:cs typeface="Times New Roman"/>
              </a:rPr>
              <a:t>is </a:t>
            </a:r>
            <a:r>
              <a:rPr sz="682" spc="41" dirty="0">
                <a:latin typeface="Times New Roman"/>
                <a:cs typeface="Times New Roman"/>
              </a:rPr>
              <a:t>a </a:t>
            </a:r>
            <a:r>
              <a:rPr sz="682" spc="24" dirty="0">
                <a:latin typeface="Times New Roman"/>
                <a:cs typeface="Times New Roman"/>
              </a:rPr>
              <a:t>function </a:t>
            </a:r>
            <a:r>
              <a:rPr sz="682" spc="-7" dirty="0">
                <a:latin typeface="Times New Roman"/>
                <a:cs typeface="Times New Roman"/>
              </a:rPr>
              <a:t>of </a:t>
            </a:r>
            <a:r>
              <a:rPr sz="682" spc="20" dirty="0">
                <a:latin typeface="DejaVu Serif"/>
                <a:cs typeface="DejaVu Serif"/>
              </a:rPr>
              <a:t>x</a:t>
            </a:r>
            <a:r>
              <a:rPr sz="682" spc="20" dirty="0">
                <a:latin typeface="Times New Roman"/>
                <a:cs typeface="Times New Roman"/>
              </a:rPr>
              <a:t>), </a:t>
            </a:r>
            <a:r>
              <a:rPr sz="682" spc="41" dirty="0">
                <a:latin typeface="Times New Roman"/>
                <a:cs typeface="Times New Roman"/>
              </a:rPr>
              <a:t>and  </a:t>
            </a:r>
            <a:r>
              <a:rPr sz="682" spc="10" dirty="0">
                <a:latin typeface="Times New Roman"/>
                <a:cs typeface="Times New Roman"/>
              </a:rPr>
              <a:t>you</a:t>
            </a:r>
            <a:r>
              <a:rPr sz="682" spc="51" dirty="0">
                <a:latin typeface="Times New Roman"/>
                <a:cs typeface="Times New Roman"/>
              </a:rPr>
              <a:t> </a:t>
            </a:r>
            <a:r>
              <a:rPr sz="682" spc="24" dirty="0">
                <a:latin typeface="Times New Roman"/>
                <a:cs typeface="Times New Roman"/>
              </a:rPr>
              <a:t>get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5264892" y="2632156"/>
            <a:ext cx="132917" cy="0"/>
          </a:xfrm>
          <a:custGeom>
            <a:avLst/>
            <a:gdLst/>
            <a:ahLst/>
            <a:cxnLst/>
            <a:rect l="l" t="t" r="r" b="b"/>
            <a:pathLst>
              <a:path w="194944">
                <a:moveTo>
                  <a:pt x="0" y="0"/>
                </a:moveTo>
                <a:lnTo>
                  <a:pt x="19493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5" name="object 45"/>
          <p:cNvSpPr/>
          <p:nvPr/>
        </p:nvSpPr>
        <p:spPr>
          <a:xfrm>
            <a:off x="5523946" y="2632156"/>
            <a:ext cx="129020" cy="0"/>
          </a:xfrm>
          <a:custGeom>
            <a:avLst/>
            <a:gdLst/>
            <a:ahLst/>
            <a:cxnLst/>
            <a:rect l="l" t="t" r="r" b="b"/>
            <a:pathLst>
              <a:path w="189230">
                <a:moveTo>
                  <a:pt x="0" y="0"/>
                </a:moveTo>
                <a:lnTo>
                  <a:pt x="18919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6" name="object 46"/>
          <p:cNvSpPr/>
          <p:nvPr/>
        </p:nvSpPr>
        <p:spPr>
          <a:xfrm>
            <a:off x="5779077" y="2632156"/>
            <a:ext cx="94384" cy="0"/>
          </a:xfrm>
          <a:custGeom>
            <a:avLst/>
            <a:gdLst/>
            <a:ahLst/>
            <a:cxnLst/>
            <a:rect l="l" t="t" r="r" b="b"/>
            <a:pathLst>
              <a:path w="138429">
                <a:moveTo>
                  <a:pt x="0" y="0"/>
                </a:moveTo>
                <a:lnTo>
                  <a:pt x="13816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7" name="object 47"/>
          <p:cNvSpPr txBox="1"/>
          <p:nvPr/>
        </p:nvSpPr>
        <p:spPr>
          <a:xfrm>
            <a:off x="6360405" y="2549056"/>
            <a:ext cx="51955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31" dirty="0">
                <a:latin typeface="Times New Roman"/>
                <a:cs typeface="Times New Roman"/>
              </a:rPr>
              <a:t>3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256233" y="2500436"/>
            <a:ext cx="1492394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267559" algn="l"/>
                <a:tab pos="525593" algn="l"/>
                <a:tab pos="1345154" algn="l"/>
              </a:tabLst>
            </a:pPr>
            <a:r>
              <a:rPr sz="682" spc="-17" dirty="0">
                <a:latin typeface="DejaVu Serif"/>
                <a:cs typeface="DejaVu Serif"/>
              </a:rPr>
              <a:t>dx</a:t>
            </a:r>
            <a:r>
              <a:rPr sz="716" spc="-25" baseline="27777" dirty="0">
                <a:latin typeface="Times New Roman"/>
                <a:cs typeface="Times New Roman"/>
              </a:rPr>
              <a:t>4	</a:t>
            </a:r>
            <a:r>
              <a:rPr sz="682" spc="-27" dirty="0">
                <a:latin typeface="DejaVu Serif"/>
                <a:cs typeface="DejaVu Serif"/>
              </a:rPr>
              <a:t>dy</a:t>
            </a:r>
            <a:r>
              <a:rPr sz="716" spc="-41" baseline="27777" dirty="0">
                <a:latin typeface="Times New Roman"/>
                <a:cs typeface="Times New Roman"/>
              </a:rPr>
              <a:t>4	</a:t>
            </a:r>
            <a:r>
              <a:rPr sz="682" spc="-44" dirty="0">
                <a:latin typeface="DejaVu Serif"/>
                <a:cs typeface="DejaVu Serif"/>
              </a:rPr>
              <a:t>d</a:t>
            </a:r>
            <a:r>
              <a:rPr sz="682" spc="-44" dirty="0">
                <a:latin typeface="Times New Roman"/>
                <a:cs typeface="Times New Roman"/>
              </a:rPr>
              <a:t>1	</a:t>
            </a:r>
            <a:r>
              <a:rPr sz="716" spc="46" baseline="-19841" dirty="0">
                <a:latin typeface="Times New Roman"/>
                <a:cs typeface="Times New Roman"/>
              </a:rPr>
              <a:t>3</a:t>
            </a:r>
            <a:r>
              <a:rPr sz="716" spc="-51" baseline="-19841" dirty="0">
                <a:latin typeface="Times New Roman"/>
                <a:cs typeface="Times New Roman"/>
              </a:rPr>
              <a:t> </a:t>
            </a:r>
            <a:r>
              <a:rPr sz="682" spc="-68" dirty="0">
                <a:latin typeface="DejaVu Serif"/>
                <a:cs typeface="DejaVu Serif"/>
              </a:rPr>
              <a:t>dy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6650779" y="2632156"/>
            <a:ext cx="94384" cy="0"/>
          </a:xfrm>
          <a:custGeom>
            <a:avLst/>
            <a:gdLst/>
            <a:ahLst/>
            <a:cxnLst/>
            <a:rect l="l" t="t" r="r" b="b"/>
            <a:pathLst>
              <a:path w="138429">
                <a:moveTo>
                  <a:pt x="0" y="0"/>
                </a:moveTo>
                <a:lnTo>
                  <a:pt x="13816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0" name="object 50"/>
          <p:cNvSpPr txBox="1"/>
          <p:nvPr/>
        </p:nvSpPr>
        <p:spPr>
          <a:xfrm>
            <a:off x="5275585" y="2558800"/>
            <a:ext cx="1670772" cy="162195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151530">
              <a:lnSpc>
                <a:spcPts val="641"/>
              </a:lnSpc>
              <a:spcBef>
                <a:spcPts val="65"/>
              </a:spcBef>
              <a:tabLst>
                <a:tab pos="406533" algn="l"/>
                <a:tab pos="631664" algn="l"/>
                <a:tab pos="1503611" algn="l"/>
              </a:tabLst>
            </a:pPr>
            <a:r>
              <a:rPr sz="682" spc="143" dirty="0">
                <a:latin typeface="Times New Roman"/>
                <a:cs typeface="Times New Roman"/>
              </a:rPr>
              <a:t>+	</a:t>
            </a:r>
            <a:r>
              <a:rPr sz="682" spc="-44" dirty="0">
                <a:latin typeface="DejaVu Sans"/>
                <a:cs typeface="DejaVu Sans"/>
              </a:rPr>
              <a:t>−	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-3" dirty="0">
                <a:latin typeface="Times New Roman"/>
                <a:cs typeface="Times New Roman"/>
              </a:rPr>
              <a:t>0  </a:t>
            </a:r>
            <a:r>
              <a:rPr sz="682" spc="68" dirty="0">
                <a:latin typeface="Times New Roman"/>
                <a:cs typeface="Times New Roman"/>
              </a:rPr>
              <a:t>=</a:t>
            </a:r>
            <a:r>
              <a:rPr sz="682" spc="68" dirty="0">
                <a:latin typeface="DejaVu Sans"/>
                <a:cs typeface="DejaVu Sans"/>
              </a:rPr>
              <a:t>⇒  </a:t>
            </a:r>
            <a:r>
              <a:rPr sz="682" dirty="0">
                <a:latin typeface="Times New Roman"/>
                <a:cs typeface="Times New Roman"/>
              </a:rPr>
              <a:t>4</a:t>
            </a:r>
            <a:r>
              <a:rPr sz="682" dirty="0">
                <a:latin typeface="DejaVu Serif"/>
                <a:cs typeface="DejaVu Serif"/>
              </a:rPr>
              <a:t>x</a:t>
            </a:r>
            <a:r>
              <a:rPr sz="682" spc="-37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-27" dirty="0">
                <a:latin typeface="Times New Roman"/>
                <a:cs typeface="Times New Roman"/>
              </a:rPr>
              <a:t>4</a:t>
            </a:r>
            <a:r>
              <a:rPr sz="682" spc="-27" dirty="0">
                <a:latin typeface="DejaVu Serif"/>
                <a:cs typeface="DejaVu Serif"/>
              </a:rPr>
              <a:t>y	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-31" dirty="0">
                <a:latin typeface="Times New Roman"/>
                <a:cs typeface="Times New Roman"/>
              </a:rPr>
              <a:t> </a:t>
            </a:r>
            <a:r>
              <a:rPr sz="682" spc="-17" dirty="0">
                <a:latin typeface="Times New Roman"/>
                <a:cs typeface="Times New Roman"/>
              </a:rPr>
              <a:t>0</a:t>
            </a:r>
            <a:r>
              <a:rPr sz="682" spc="-17" dirty="0">
                <a:latin typeface="DejaVu Serif"/>
                <a:cs typeface="DejaVu Serif"/>
              </a:rPr>
              <a:t>.</a:t>
            </a:r>
            <a:endParaRPr sz="682">
              <a:latin typeface="DejaVu Serif"/>
              <a:cs typeface="DejaVu Serif"/>
            </a:endParaRPr>
          </a:p>
          <a:p>
            <a:pPr marL="8659">
              <a:lnSpc>
                <a:spcPts val="641"/>
              </a:lnSpc>
              <a:tabLst>
                <a:tab pos="265394" algn="l"/>
                <a:tab pos="503080" algn="l"/>
                <a:tab pos="1375027" algn="l"/>
              </a:tabLst>
            </a:pPr>
            <a:r>
              <a:rPr sz="682" spc="-41" dirty="0">
                <a:latin typeface="DejaVu Serif"/>
                <a:cs typeface="DejaVu Serif"/>
              </a:rPr>
              <a:t>dx	dx	dx	dx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058005" y="2691146"/>
            <a:ext cx="3655435" cy="275361"/>
          </a:xfrm>
          <a:prstGeom prst="rect">
            <a:avLst/>
          </a:prstGeom>
        </p:spPr>
        <p:txBody>
          <a:bodyPr vert="horz" wrap="square" lIns="0" tIns="39399" rIns="0" bIns="0" rtlCol="0">
            <a:spAutoFit/>
          </a:bodyPr>
          <a:lstStyle/>
          <a:p>
            <a:pPr marL="8659">
              <a:spcBef>
                <a:spcPts val="310"/>
              </a:spcBef>
            </a:pP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0" dirty="0">
                <a:latin typeface="Times New Roman"/>
                <a:cs typeface="Times New Roman"/>
              </a:rPr>
              <a:t>expressions </a:t>
            </a:r>
            <a:r>
              <a:rPr sz="682" spc="-10" dirty="0">
                <a:latin typeface="DejaVu Serif"/>
                <a:cs typeface="DejaVu Serif"/>
              </a:rPr>
              <a:t>tt </a:t>
            </a:r>
            <a:r>
              <a:rPr sz="682" spc="34" dirty="0">
                <a:latin typeface="Times New Roman"/>
                <a:cs typeface="Times New Roman"/>
              </a:rPr>
              <a:t>and </a:t>
            </a:r>
            <a:r>
              <a:rPr sz="682" spc="-31" dirty="0">
                <a:latin typeface="DejaVu Serif"/>
                <a:cs typeface="DejaVu Serif"/>
              </a:rPr>
              <a:t>H </a:t>
            </a:r>
            <a:r>
              <a:rPr sz="682" spc="10" dirty="0">
                <a:latin typeface="Times New Roman"/>
                <a:cs typeface="Times New Roman"/>
              </a:rPr>
              <a:t>from </a:t>
            </a:r>
            <a:r>
              <a:rPr sz="682" spc="24" dirty="0">
                <a:latin typeface="Times New Roman"/>
                <a:cs typeface="Times New Roman"/>
              </a:rPr>
              <a:t>equation </a:t>
            </a:r>
            <a:r>
              <a:rPr sz="682" spc="17" dirty="0">
                <a:latin typeface="Times New Roman"/>
                <a:cs typeface="Times New Roman"/>
              </a:rPr>
              <a:t>(</a:t>
            </a:r>
            <a:r>
              <a:rPr sz="682" spc="17" dirty="0">
                <a:solidFill>
                  <a:srgbClr val="0000FF"/>
                </a:solidFill>
                <a:latin typeface="Times New Roman"/>
                <a:cs typeface="Times New Roman"/>
                <a:hlinkClick r:id="" action="ppaction://noaction"/>
              </a:rPr>
              <a:t>30</a:t>
            </a:r>
            <a:r>
              <a:rPr sz="682" spc="17" dirty="0">
                <a:latin typeface="Times New Roman"/>
                <a:cs typeface="Times New Roman"/>
              </a:rPr>
              <a:t>) in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4" dirty="0">
                <a:latin typeface="Times New Roman"/>
                <a:cs typeface="Times New Roman"/>
              </a:rPr>
              <a:t>recipe </a:t>
            </a:r>
            <a:r>
              <a:rPr sz="682" spc="24" dirty="0">
                <a:latin typeface="Times New Roman"/>
                <a:cs typeface="Times New Roman"/>
              </a:rPr>
              <a:t>are </a:t>
            </a:r>
            <a:r>
              <a:rPr sz="682" spc="-3" dirty="0">
                <a:latin typeface="DejaVu Serif"/>
                <a:cs typeface="DejaVu Serif"/>
              </a:rPr>
              <a:t>tt</a:t>
            </a:r>
            <a:r>
              <a:rPr sz="682" spc="-3" dirty="0">
                <a:latin typeface="Times New Roman"/>
                <a:cs typeface="Times New Roman"/>
              </a:rPr>
              <a:t>(</a:t>
            </a:r>
            <a:r>
              <a:rPr sz="682" spc="-3" dirty="0">
                <a:latin typeface="DejaVu Serif"/>
                <a:cs typeface="DejaVu Serif"/>
              </a:rPr>
              <a:t>x, </a:t>
            </a:r>
            <a:r>
              <a:rPr sz="682" spc="3" dirty="0">
                <a:latin typeface="DejaVu Serif"/>
                <a:cs typeface="DejaVu Serif"/>
              </a:rPr>
              <a:t>y</a:t>
            </a:r>
            <a:r>
              <a:rPr sz="682" spc="3" dirty="0">
                <a:latin typeface="Times New Roman"/>
                <a:cs typeface="Times New Roman"/>
              </a:rPr>
              <a:t>)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-3" dirty="0">
                <a:latin typeface="Times New Roman"/>
                <a:cs typeface="Times New Roman"/>
              </a:rPr>
              <a:t>4</a:t>
            </a:r>
            <a:r>
              <a:rPr sz="682" spc="-3" dirty="0">
                <a:latin typeface="DejaVu Serif"/>
                <a:cs typeface="DejaVu Serif"/>
              </a:rPr>
              <a:t>y</a:t>
            </a:r>
            <a:r>
              <a:rPr sz="716" spc="-5" baseline="27777" dirty="0">
                <a:latin typeface="Times New Roman"/>
                <a:cs typeface="Times New Roman"/>
              </a:rPr>
              <a:t>3 </a:t>
            </a:r>
            <a:r>
              <a:rPr sz="682" spc="34" dirty="0">
                <a:latin typeface="Times New Roman"/>
                <a:cs typeface="Times New Roman"/>
              </a:rPr>
              <a:t>and </a:t>
            </a:r>
            <a:r>
              <a:rPr sz="682" spc="7" dirty="0">
                <a:latin typeface="DejaVu Serif"/>
                <a:cs typeface="DejaVu Serif"/>
              </a:rPr>
              <a:t>H</a:t>
            </a:r>
            <a:r>
              <a:rPr sz="682" spc="7" dirty="0">
                <a:latin typeface="Times New Roman"/>
                <a:cs typeface="Times New Roman"/>
              </a:rPr>
              <a:t>(</a:t>
            </a:r>
            <a:r>
              <a:rPr sz="682" spc="7" dirty="0">
                <a:latin typeface="DejaVu Serif"/>
                <a:cs typeface="DejaVu Serif"/>
              </a:rPr>
              <a:t>x, </a:t>
            </a:r>
            <a:r>
              <a:rPr sz="682" spc="3" dirty="0">
                <a:latin typeface="DejaVu Serif"/>
                <a:cs typeface="DejaVu Serif"/>
              </a:rPr>
              <a:t>y</a:t>
            </a:r>
            <a:r>
              <a:rPr sz="682" spc="3" dirty="0">
                <a:latin typeface="Times New Roman"/>
                <a:cs typeface="Times New Roman"/>
              </a:rPr>
              <a:t>)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51" dirty="0">
                <a:latin typeface="Times New Roman"/>
                <a:cs typeface="Times New Roman"/>
              </a:rPr>
              <a:t> </a:t>
            </a:r>
            <a:r>
              <a:rPr sz="682" spc="20" dirty="0">
                <a:latin typeface="Times New Roman"/>
                <a:cs typeface="Times New Roman"/>
              </a:rPr>
              <a:t>4</a:t>
            </a:r>
            <a:r>
              <a:rPr sz="682" spc="20" dirty="0">
                <a:latin typeface="DejaVu Serif"/>
                <a:cs typeface="DejaVu Serif"/>
              </a:rPr>
              <a:t>x</a:t>
            </a:r>
            <a:r>
              <a:rPr sz="716" spc="30" baseline="27777" dirty="0">
                <a:latin typeface="Times New Roman"/>
                <a:cs typeface="Times New Roman"/>
              </a:rPr>
              <a:t>3</a:t>
            </a:r>
            <a:r>
              <a:rPr sz="682" spc="20" dirty="0">
                <a:latin typeface="Times New Roman"/>
                <a:cs typeface="Times New Roman"/>
              </a:rPr>
              <a:t>.</a:t>
            </a:r>
            <a:endParaRPr sz="682">
              <a:latin typeface="Times New Roman"/>
              <a:cs typeface="Times New Roman"/>
            </a:endParaRPr>
          </a:p>
          <a:p>
            <a:pPr marL="166683">
              <a:spcBef>
                <a:spcPts val="242"/>
              </a:spcBef>
            </a:pPr>
            <a:r>
              <a:rPr sz="682" spc="27" dirty="0">
                <a:latin typeface="Times New Roman"/>
                <a:cs typeface="Times New Roman"/>
              </a:rPr>
              <a:t>This last </a:t>
            </a:r>
            <a:r>
              <a:rPr sz="682" spc="24" dirty="0">
                <a:latin typeface="Times New Roman"/>
                <a:cs typeface="Times New Roman"/>
              </a:rPr>
              <a:t>equation can be </a:t>
            </a:r>
            <a:r>
              <a:rPr sz="682" spc="3" dirty="0">
                <a:latin typeface="Times New Roman"/>
                <a:cs typeface="Times New Roman"/>
              </a:rPr>
              <a:t>solved for</a:t>
            </a:r>
            <a:r>
              <a:rPr sz="682" spc="75" dirty="0">
                <a:latin typeface="Times New Roman"/>
                <a:cs typeface="Times New Roman"/>
              </a:rPr>
              <a:t> </a:t>
            </a:r>
            <a:r>
              <a:rPr sz="682" spc="-17" dirty="0">
                <a:latin typeface="DejaVu Serif"/>
                <a:cs typeface="DejaVu Serif"/>
              </a:rPr>
              <a:t>dy/dx</a:t>
            </a:r>
            <a:r>
              <a:rPr sz="682" spc="-17" dirty="0">
                <a:latin typeface="Times New Roman"/>
                <a:cs typeface="Times New Roman"/>
              </a:rPr>
              <a:t>: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5884796" y="3000889"/>
            <a:ext cx="104775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68" dirty="0">
                <a:latin typeface="DejaVu Serif"/>
                <a:cs typeface="DejaVu Serif"/>
              </a:rPr>
              <a:t>dy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5891498" y="3132608"/>
            <a:ext cx="94384" cy="0"/>
          </a:xfrm>
          <a:custGeom>
            <a:avLst/>
            <a:gdLst/>
            <a:ahLst/>
            <a:cxnLst/>
            <a:rect l="l" t="t" r="r" b="b"/>
            <a:pathLst>
              <a:path w="138429">
                <a:moveTo>
                  <a:pt x="0" y="0"/>
                </a:moveTo>
                <a:lnTo>
                  <a:pt x="13816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4" name="object 54"/>
          <p:cNvSpPr txBox="1"/>
          <p:nvPr/>
        </p:nvSpPr>
        <p:spPr>
          <a:xfrm>
            <a:off x="6179872" y="2969578"/>
            <a:ext cx="101311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1023" baseline="-19444" dirty="0">
                <a:latin typeface="DejaVu Serif"/>
                <a:cs typeface="DejaVu Serif"/>
              </a:rPr>
              <a:t>x</a:t>
            </a:r>
            <a:r>
              <a:rPr sz="477" spc="31" dirty="0">
                <a:latin typeface="Times New Roman"/>
                <a:cs typeface="Times New Roman"/>
              </a:rPr>
              <a:t>3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6188531" y="3132608"/>
            <a:ext cx="88322" cy="0"/>
          </a:xfrm>
          <a:custGeom>
            <a:avLst/>
            <a:gdLst/>
            <a:ahLst/>
            <a:cxnLst/>
            <a:rect l="l" t="t" r="r" b="b"/>
            <a:pathLst>
              <a:path w="129539">
                <a:moveTo>
                  <a:pt x="0" y="0"/>
                </a:moveTo>
                <a:lnTo>
                  <a:pt x="12907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6" name="object 56"/>
          <p:cNvSpPr txBox="1"/>
          <p:nvPr/>
        </p:nvSpPr>
        <p:spPr>
          <a:xfrm>
            <a:off x="5882840" y="3059243"/>
            <a:ext cx="436851" cy="162195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136810">
              <a:lnSpc>
                <a:spcPts val="641"/>
              </a:lnSpc>
              <a:spcBef>
                <a:spcPts val="65"/>
              </a:spcBef>
              <a:tabLst>
                <a:tab pos="403936" algn="l"/>
              </a:tabLst>
            </a:pP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−</a:t>
            </a:r>
            <a:r>
              <a:rPr sz="682" dirty="0">
                <a:latin typeface="DejaVu Sans"/>
                <a:cs typeface="DejaVu Sans"/>
              </a:rPr>
              <a:t>	</a:t>
            </a:r>
            <a:r>
              <a:rPr sz="682" spc="-31" dirty="0">
                <a:latin typeface="DejaVu Serif"/>
                <a:cs typeface="DejaVu Serif"/>
              </a:rPr>
              <a:t>.</a:t>
            </a:r>
            <a:endParaRPr sz="682">
              <a:latin typeface="DejaVu Serif"/>
              <a:cs typeface="DejaVu Serif"/>
            </a:endParaRPr>
          </a:p>
          <a:p>
            <a:pPr marL="8659">
              <a:lnSpc>
                <a:spcPts val="641"/>
              </a:lnSpc>
              <a:tabLst>
                <a:tab pos="307390" algn="l"/>
              </a:tabLst>
            </a:pPr>
            <a:r>
              <a:rPr sz="682" spc="-41" dirty="0">
                <a:latin typeface="DejaVu Serif"/>
                <a:cs typeface="DejaVu Serif"/>
              </a:rPr>
              <a:t>dx	</a:t>
            </a:r>
            <a:r>
              <a:rPr sz="682" dirty="0">
                <a:latin typeface="DejaVu Serif"/>
                <a:cs typeface="DejaVu Serif"/>
              </a:rPr>
              <a:t>y</a:t>
            </a:r>
            <a:r>
              <a:rPr sz="716" baseline="23809" dirty="0">
                <a:latin typeface="Times New Roman"/>
                <a:cs typeface="Times New Roman"/>
              </a:rPr>
              <a:t>3</a:t>
            </a:r>
            <a:endParaRPr sz="716" baseline="23809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058005" y="3246626"/>
            <a:ext cx="4073236" cy="223920"/>
          </a:xfrm>
          <a:prstGeom prst="rect">
            <a:avLst/>
          </a:prstGeom>
        </p:spPr>
        <p:txBody>
          <a:bodyPr vert="horz" wrap="square" lIns="0" tIns="13855" rIns="0" bIns="0" rtlCol="0">
            <a:spAutoFit/>
          </a:bodyPr>
          <a:lstStyle/>
          <a:p>
            <a:pPr marL="8659">
              <a:spcBef>
                <a:spcPts val="109"/>
              </a:spcBef>
            </a:pPr>
            <a:r>
              <a:rPr sz="682" spc="20" dirty="0">
                <a:latin typeface="Times New Roman"/>
                <a:cs typeface="Times New Roman"/>
              </a:rPr>
              <a:t>This </a:t>
            </a:r>
            <a:r>
              <a:rPr sz="682" spc="-7" dirty="0">
                <a:latin typeface="Times New Roman"/>
                <a:cs typeface="Times New Roman"/>
              </a:rPr>
              <a:t>is </a:t>
            </a:r>
            <a:r>
              <a:rPr sz="682" spc="27" dirty="0">
                <a:latin typeface="Times New Roman"/>
                <a:cs typeface="Times New Roman"/>
              </a:rPr>
              <a:t>a </a:t>
            </a:r>
            <a:r>
              <a:rPr sz="682" dirty="0">
                <a:latin typeface="Times New Roman"/>
                <a:cs typeface="Times New Roman"/>
              </a:rPr>
              <a:t>nice </a:t>
            </a:r>
            <a:r>
              <a:rPr sz="682" spc="27" dirty="0">
                <a:latin typeface="Times New Roman"/>
                <a:cs typeface="Times New Roman"/>
              </a:rPr>
              <a:t>and </a:t>
            </a:r>
            <a:r>
              <a:rPr sz="682" spc="24" dirty="0">
                <a:latin typeface="Times New Roman"/>
                <a:cs typeface="Times New Roman"/>
              </a:rPr>
              <a:t>short </a:t>
            </a:r>
            <a:r>
              <a:rPr sz="682" spc="3" dirty="0">
                <a:latin typeface="Times New Roman"/>
                <a:cs typeface="Times New Roman"/>
              </a:rPr>
              <a:t>form </a:t>
            </a:r>
            <a:r>
              <a:rPr sz="682" spc="-17" dirty="0">
                <a:latin typeface="Times New Roman"/>
                <a:cs typeface="Times New Roman"/>
              </a:rPr>
              <a:t>of </a:t>
            </a:r>
            <a:r>
              <a:rPr sz="682" spc="27" dirty="0">
                <a:latin typeface="Times New Roman"/>
                <a:cs typeface="Times New Roman"/>
              </a:rPr>
              <a:t>the </a:t>
            </a:r>
            <a:r>
              <a:rPr sz="682" spc="7" dirty="0">
                <a:latin typeface="Times New Roman"/>
                <a:cs typeface="Times New Roman"/>
              </a:rPr>
              <a:t>derivative, </a:t>
            </a:r>
            <a:r>
              <a:rPr sz="682" spc="-99" dirty="0">
                <a:latin typeface="Times New Roman"/>
                <a:cs typeface="Times New Roman"/>
              </a:rPr>
              <a:t>b</a:t>
            </a:r>
            <a:r>
              <a:rPr sz="1023" spc="-148" baseline="-25000" dirty="0">
                <a:latin typeface="DejaVu Sans"/>
                <a:cs typeface="DejaVu Sans"/>
              </a:rPr>
              <a:t>√</a:t>
            </a:r>
            <a:r>
              <a:rPr sz="682" spc="-99" dirty="0">
                <a:latin typeface="Times New Roman"/>
                <a:cs typeface="Times New Roman"/>
              </a:rPr>
              <a:t>ut</a:t>
            </a:r>
            <a:r>
              <a:rPr sz="682" u="sng" spc="-99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82" u="sng" spc="31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it </a:t>
            </a:r>
            <a:r>
              <a:rPr sz="682" u="sng" spc="1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con</a:t>
            </a:r>
            <a:r>
              <a:rPr sz="682" spc="14" dirty="0">
                <a:latin typeface="Times New Roman"/>
                <a:cs typeface="Times New Roman"/>
              </a:rPr>
              <a:t>tains </a:t>
            </a:r>
            <a:r>
              <a:rPr sz="682" spc="-55" dirty="0">
                <a:latin typeface="DejaVu Serif"/>
                <a:cs typeface="DejaVu Serif"/>
              </a:rPr>
              <a:t>y </a:t>
            </a:r>
            <a:r>
              <a:rPr sz="682" spc="10" dirty="0">
                <a:latin typeface="Times New Roman"/>
                <a:cs typeface="Times New Roman"/>
              </a:rPr>
              <a:t>as </a:t>
            </a:r>
            <a:r>
              <a:rPr sz="682" spc="-14" dirty="0">
                <a:latin typeface="Times New Roman"/>
                <a:cs typeface="Times New Roman"/>
              </a:rPr>
              <a:t>well </a:t>
            </a:r>
            <a:r>
              <a:rPr sz="682" spc="10" dirty="0">
                <a:latin typeface="Times New Roman"/>
                <a:cs typeface="Times New Roman"/>
              </a:rPr>
              <a:t>as </a:t>
            </a:r>
            <a:r>
              <a:rPr sz="682" spc="7" dirty="0">
                <a:latin typeface="DejaVu Serif"/>
                <a:cs typeface="DejaVu Serif"/>
              </a:rPr>
              <a:t>x</a:t>
            </a:r>
            <a:r>
              <a:rPr sz="682" spc="7" dirty="0">
                <a:latin typeface="Times New Roman"/>
                <a:cs typeface="Times New Roman"/>
              </a:rPr>
              <a:t>. </a:t>
            </a:r>
            <a:r>
              <a:rPr sz="682" spc="-3" dirty="0">
                <a:latin typeface="Times New Roman"/>
                <a:cs typeface="Times New Roman"/>
              </a:rPr>
              <a:t>To </a:t>
            </a:r>
            <a:r>
              <a:rPr sz="682" spc="7" dirty="0">
                <a:latin typeface="Times New Roman"/>
                <a:cs typeface="Times New Roman"/>
              </a:rPr>
              <a:t>express </a:t>
            </a:r>
            <a:r>
              <a:rPr sz="682" spc="-17" dirty="0">
                <a:latin typeface="DejaVu Serif"/>
                <a:cs typeface="DejaVu Serif"/>
              </a:rPr>
              <a:t>dy/dx </a:t>
            </a:r>
            <a:r>
              <a:rPr sz="682" spc="10" dirty="0">
                <a:latin typeface="Times New Roman"/>
                <a:cs typeface="Times New Roman"/>
              </a:rPr>
              <a:t>in </a:t>
            </a:r>
            <a:r>
              <a:rPr sz="682" spc="20" dirty="0">
                <a:latin typeface="Times New Roman"/>
                <a:cs typeface="Times New Roman"/>
              </a:rPr>
              <a:t>terms</a:t>
            </a:r>
            <a:r>
              <a:rPr sz="682" spc="78" dirty="0">
                <a:latin typeface="Times New Roman"/>
                <a:cs typeface="Times New Roman"/>
              </a:rPr>
              <a:t> </a:t>
            </a:r>
            <a:r>
              <a:rPr sz="682" spc="-17" dirty="0">
                <a:latin typeface="Times New Roman"/>
                <a:cs typeface="Times New Roman"/>
              </a:rPr>
              <a:t>of </a:t>
            </a:r>
            <a:r>
              <a:rPr sz="682" dirty="0">
                <a:latin typeface="DejaVu Serif"/>
                <a:cs typeface="DejaVu Serif"/>
              </a:rPr>
              <a:t>x</a:t>
            </a:r>
            <a:endParaRPr sz="682">
              <a:latin typeface="DejaVu Serif"/>
              <a:cs typeface="DejaVu Serif"/>
            </a:endParaRPr>
          </a:p>
          <a:p>
            <a:pPr marL="11689">
              <a:spcBef>
                <a:spcPts val="37"/>
              </a:spcBef>
            </a:pPr>
            <a:r>
              <a:rPr sz="682" dirty="0">
                <a:latin typeface="Times New Roman"/>
                <a:cs typeface="Times New Roman"/>
              </a:rPr>
              <a:t>only, </a:t>
            </a:r>
            <a:r>
              <a:rPr sz="682" spc="34" dirty="0">
                <a:latin typeface="Times New Roman"/>
                <a:cs typeface="Times New Roman"/>
              </a:rPr>
              <a:t>and </a:t>
            </a:r>
            <a:r>
              <a:rPr sz="682" spc="7" dirty="0">
                <a:latin typeface="Times New Roman"/>
                <a:cs typeface="Times New Roman"/>
              </a:rPr>
              <a:t>remove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-55" dirty="0">
                <a:latin typeface="DejaVu Serif"/>
                <a:cs typeface="DejaVu Serif"/>
              </a:rPr>
              <a:t>y </a:t>
            </a:r>
            <a:r>
              <a:rPr sz="682" spc="20" dirty="0">
                <a:latin typeface="Times New Roman"/>
                <a:cs typeface="Times New Roman"/>
              </a:rPr>
              <a:t>dependency </a:t>
            </a:r>
            <a:r>
              <a:rPr sz="682" spc="-14" dirty="0">
                <a:latin typeface="Times New Roman"/>
                <a:cs typeface="Times New Roman"/>
              </a:rPr>
              <a:t>we </a:t>
            </a:r>
            <a:r>
              <a:rPr sz="682" spc="10" dirty="0">
                <a:latin typeface="Times New Roman"/>
                <a:cs typeface="Times New Roman"/>
              </a:rPr>
              <a:t>use </a:t>
            </a:r>
            <a:r>
              <a:rPr sz="682" spc="-55" dirty="0">
                <a:latin typeface="DejaVu Serif"/>
                <a:cs typeface="DejaVu Serif"/>
              </a:rPr>
              <a:t>y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511" spc="87" baseline="50000" dirty="0">
                <a:latin typeface="Times New Roman"/>
                <a:cs typeface="Times New Roman"/>
              </a:rPr>
              <a:t>4 </a:t>
            </a:r>
            <a:r>
              <a:rPr sz="682" spc="-3" dirty="0">
                <a:latin typeface="Times New Roman"/>
                <a:cs typeface="Times New Roman"/>
              </a:rPr>
              <a:t>1 </a:t>
            </a:r>
            <a:r>
              <a:rPr sz="682" spc="-44" dirty="0">
                <a:latin typeface="DejaVu Sans"/>
                <a:cs typeface="DejaVu Sans"/>
              </a:rPr>
              <a:t>− </a:t>
            </a:r>
            <a:r>
              <a:rPr sz="682" spc="27" dirty="0">
                <a:latin typeface="DejaVu Serif"/>
                <a:cs typeface="DejaVu Serif"/>
              </a:rPr>
              <a:t>x</a:t>
            </a:r>
            <a:r>
              <a:rPr sz="716" spc="41" baseline="23809" dirty="0">
                <a:latin typeface="Times New Roman"/>
                <a:cs typeface="Times New Roman"/>
              </a:rPr>
              <a:t>4</a:t>
            </a:r>
            <a:r>
              <a:rPr sz="682" spc="27" dirty="0">
                <a:latin typeface="Times New Roman"/>
                <a:cs typeface="Times New Roman"/>
              </a:rPr>
              <a:t>.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24" dirty="0">
                <a:latin typeface="Times New Roman"/>
                <a:cs typeface="Times New Roman"/>
              </a:rPr>
              <a:t>result</a:t>
            </a:r>
            <a:r>
              <a:rPr sz="682" spc="150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Times New Roman"/>
                <a:cs typeface="Times New Roman"/>
              </a:rPr>
              <a:t>is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5456985" y="3548878"/>
            <a:ext cx="37234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24" dirty="0">
                <a:latin typeface="DejaVu Sans"/>
                <a:cs typeface="DejaVu Sans"/>
              </a:rPr>
              <a:t>j</a:t>
            </a:r>
            <a:endParaRPr sz="477">
              <a:latin typeface="DejaVu Sans"/>
              <a:cs typeface="DejaVu Sans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5724914" y="3500259"/>
            <a:ext cx="104775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68" dirty="0">
                <a:latin typeface="DejaVu Serif"/>
                <a:cs typeface="DejaVu Serif"/>
              </a:rPr>
              <a:t>dy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5731617" y="3631977"/>
            <a:ext cx="94384" cy="0"/>
          </a:xfrm>
          <a:custGeom>
            <a:avLst/>
            <a:gdLst/>
            <a:ahLst/>
            <a:cxnLst/>
            <a:rect l="l" t="t" r="r" b="b"/>
            <a:pathLst>
              <a:path w="138429">
                <a:moveTo>
                  <a:pt x="0" y="0"/>
                </a:moveTo>
                <a:lnTo>
                  <a:pt x="13816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1" name="object 61"/>
          <p:cNvSpPr/>
          <p:nvPr/>
        </p:nvSpPr>
        <p:spPr>
          <a:xfrm>
            <a:off x="6028650" y="3631977"/>
            <a:ext cx="88322" cy="0"/>
          </a:xfrm>
          <a:custGeom>
            <a:avLst/>
            <a:gdLst/>
            <a:ahLst/>
            <a:cxnLst/>
            <a:rect l="l" t="t" r="r" b="b"/>
            <a:pathLst>
              <a:path w="129539">
                <a:moveTo>
                  <a:pt x="0" y="0"/>
                </a:moveTo>
                <a:lnTo>
                  <a:pt x="12907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2" name="object 62"/>
          <p:cNvSpPr txBox="1"/>
          <p:nvPr/>
        </p:nvSpPr>
        <p:spPr>
          <a:xfrm>
            <a:off x="5722958" y="3617797"/>
            <a:ext cx="358919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307390" algn="l"/>
              </a:tabLst>
            </a:pPr>
            <a:r>
              <a:rPr sz="682" spc="-41" dirty="0">
                <a:latin typeface="DejaVu Serif"/>
                <a:cs typeface="DejaVu Serif"/>
              </a:rPr>
              <a:t>dx	</a:t>
            </a:r>
            <a:r>
              <a:rPr sz="682" spc="-55" dirty="0">
                <a:latin typeface="DejaVu Serif"/>
                <a:cs typeface="DejaVu Serif"/>
              </a:rPr>
              <a:t>y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6067338" y="3618757"/>
            <a:ext cx="51955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31" dirty="0">
                <a:latin typeface="Times New Roman"/>
                <a:cs typeface="Times New Roman"/>
              </a:rPr>
              <a:t>3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5405464" y="3558621"/>
            <a:ext cx="912668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454590" algn="l"/>
                <a:tab pos="745095" algn="l"/>
              </a:tabLst>
            </a:pP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44" dirty="0">
                <a:latin typeface="DejaVu Serif"/>
                <a:cs typeface="DejaVu Serif"/>
              </a:rPr>
              <a:t> </a:t>
            </a:r>
            <a:r>
              <a:rPr sz="682" spc="24" dirty="0">
                <a:latin typeface="Times New Roman"/>
                <a:cs typeface="Times New Roman"/>
              </a:rPr>
              <a:t>(</a:t>
            </a:r>
            <a:r>
              <a:rPr sz="682" spc="24" dirty="0">
                <a:latin typeface="DejaVu Serif"/>
                <a:cs typeface="DejaVu Serif"/>
              </a:rPr>
              <a:t>x</a:t>
            </a:r>
            <a:r>
              <a:rPr sz="682" spc="24" dirty="0">
                <a:latin typeface="Times New Roman"/>
                <a:cs typeface="Times New Roman"/>
              </a:rPr>
              <a:t>)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	=</a:t>
            </a:r>
            <a:r>
              <a:rPr sz="682" spc="20" dirty="0">
                <a:latin typeface="Times New Roman"/>
                <a:cs typeface="Times New Roman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−	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-31" dirty="0">
                <a:latin typeface="Times New Roman"/>
                <a:cs typeface="Times New Roman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−</a:t>
            </a:r>
            <a:endParaRPr sz="682">
              <a:latin typeface="DejaVu Sans"/>
              <a:cs typeface="DejaVu Sans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6019990" y="3468956"/>
            <a:ext cx="560243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467145" algn="l"/>
              </a:tabLst>
            </a:pPr>
            <a:r>
              <a:rPr sz="1023" baseline="-19444" dirty="0">
                <a:latin typeface="DejaVu Serif"/>
                <a:cs typeface="DejaVu Serif"/>
              </a:rPr>
              <a:t>x</a:t>
            </a:r>
            <a:r>
              <a:rPr sz="477" spc="31" dirty="0">
                <a:latin typeface="Times New Roman"/>
                <a:cs typeface="Times New Roman"/>
              </a:rPr>
              <a:t>3	</a:t>
            </a:r>
            <a:r>
              <a:rPr sz="1023" baseline="-19444" dirty="0">
                <a:latin typeface="DejaVu Serif"/>
                <a:cs typeface="DejaVu Serif"/>
              </a:rPr>
              <a:t>x</a:t>
            </a:r>
            <a:r>
              <a:rPr sz="477" spc="31" dirty="0">
                <a:latin typeface="Times New Roman"/>
                <a:cs typeface="Times New Roman"/>
              </a:rPr>
              <a:t>3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6319474" y="3631977"/>
            <a:ext cx="424295" cy="0"/>
          </a:xfrm>
          <a:custGeom>
            <a:avLst/>
            <a:gdLst/>
            <a:ahLst/>
            <a:cxnLst/>
            <a:rect l="l" t="t" r="r" b="b"/>
            <a:pathLst>
              <a:path w="622300">
                <a:moveTo>
                  <a:pt x="0" y="0"/>
                </a:moveTo>
                <a:lnTo>
                  <a:pt x="62199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7" name="object 67"/>
          <p:cNvSpPr txBox="1"/>
          <p:nvPr/>
        </p:nvSpPr>
        <p:spPr>
          <a:xfrm>
            <a:off x="6310814" y="3576545"/>
            <a:ext cx="57150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19" dirty="0">
                <a:latin typeface="Arial"/>
                <a:cs typeface="Arial"/>
              </a:rPr>
              <a:t>.</a:t>
            </a:r>
            <a:endParaRPr sz="682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6350361" y="3646424"/>
            <a:ext cx="215178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3" dirty="0">
                <a:latin typeface="Times New Roman"/>
                <a:cs typeface="Times New Roman"/>
              </a:rPr>
              <a:t>1 </a:t>
            </a:r>
            <a:r>
              <a:rPr sz="682" spc="-44" dirty="0">
                <a:latin typeface="DejaVu Sans"/>
                <a:cs typeface="DejaVu Sans"/>
              </a:rPr>
              <a:t>−</a:t>
            </a:r>
            <a:r>
              <a:rPr sz="682" spc="-136" dirty="0">
                <a:latin typeface="DejaVu Sans"/>
                <a:cs typeface="DejaVu Sans"/>
              </a:rPr>
              <a:t> </a:t>
            </a:r>
            <a:r>
              <a:rPr sz="682" dirty="0">
                <a:latin typeface="DejaVu Serif"/>
                <a:cs typeface="DejaVu Serif"/>
              </a:rPr>
              <a:t>x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6548230" y="3558621"/>
            <a:ext cx="238558" cy="136547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R="3464" algn="r">
              <a:lnSpc>
                <a:spcPts val="549"/>
              </a:lnSpc>
              <a:spcBef>
                <a:spcPts val="65"/>
              </a:spcBef>
            </a:pPr>
            <a:r>
              <a:rPr sz="682" spc="-31" dirty="0">
                <a:latin typeface="DejaVu Serif"/>
                <a:cs typeface="DejaVu Serif"/>
              </a:rPr>
              <a:t>.</a:t>
            </a:r>
            <a:endParaRPr sz="682">
              <a:latin typeface="DejaVu Serif"/>
              <a:cs typeface="DejaVu Serif"/>
            </a:endParaRPr>
          </a:p>
          <a:p>
            <a:pPr marR="41995" algn="r">
              <a:lnSpc>
                <a:spcPts val="549"/>
              </a:lnSpc>
            </a:pPr>
            <a:r>
              <a:rPr sz="716" spc="97" baseline="-23809" dirty="0">
                <a:latin typeface="Times New Roman"/>
                <a:cs typeface="Times New Roman"/>
              </a:rPr>
              <a:t>4</a:t>
            </a:r>
            <a:r>
              <a:rPr sz="1023" spc="-168" baseline="11111" dirty="0">
                <a:latin typeface="Arial"/>
                <a:cs typeface="Arial"/>
              </a:rPr>
              <a:t>Σ</a:t>
            </a:r>
            <a:r>
              <a:rPr sz="477" spc="31" dirty="0">
                <a:latin typeface="Times New Roman"/>
                <a:cs typeface="Times New Roman"/>
              </a:rPr>
              <a:t>3</a:t>
            </a:r>
            <a:r>
              <a:rPr sz="477" spc="116" dirty="0">
                <a:latin typeface="DejaVu Serif"/>
                <a:cs typeface="DejaVu Serif"/>
              </a:rPr>
              <a:t>/</a:t>
            </a:r>
            <a:r>
              <a:rPr sz="477" spc="31" dirty="0">
                <a:latin typeface="Times New Roman"/>
                <a:cs typeface="Times New Roman"/>
              </a:rPr>
              <a:t>4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4061114" y="3799129"/>
            <a:ext cx="3052763" cy="574913"/>
          </a:xfrm>
          <a:prstGeom prst="rect">
            <a:avLst/>
          </a:prstGeom>
        </p:spPr>
        <p:txBody>
          <a:bodyPr vert="horz" wrap="square" lIns="0" tIns="51955" rIns="0" bIns="0" rtlCol="0">
            <a:spAutoFit/>
          </a:bodyPr>
          <a:lstStyle/>
          <a:p>
            <a:pPr marL="163652">
              <a:spcBef>
                <a:spcPts val="409"/>
              </a:spcBef>
            </a:pPr>
            <a:r>
              <a:rPr sz="682" b="1" spc="-7" dirty="0">
                <a:latin typeface="Georgia"/>
                <a:cs typeface="Georgia"/>
              </a:rPr>
              <a:t>15.4. </a:t>
            </a:r>
            <a:r>
              <a:rPr sz="682" b="1" spc="-10" dirty="0">
                <a:latin typeface="Georgia"/>
                <a:cs typeface="Georgia"/>
              </a:rPr>
              <a:t>Another </a:t>
            </a:r>
            <a:r>
              <a:rPr sz="682" b="1" spc="-20" dirty="0">
                <a:latin typeface="Georgia"/>
                <a:cs typeface="Georgia"/>
              </a:rPr>
              <a:t>example. </a:t>
            </a:r>
            <a:r>
              <a:rPr sz="682" spc="24" dirty="0">
                <a:latin typeface="Times New Roman"/>
                <a:cs typeface="Times New Roman"/>
              </a:rPr>
              <a:t>Let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spc="24" dirty="0">
                <a:latin typeface="Times New Roman"/>
                <a:cs typeface="Times New Roman"/>
              </a:rPr>
              <a:t>be </a:t>
            </a:r>
            <a:r>
              <a:rPr sz="682" spc="34" dirty="0">
                <a:latin typeface="Times New Roman"/>
                <a:cs typeface="Times New Roman"/>
              </a:rPr>
              <a:t>a </a:t>
            </a:r>
            <a:r>
              <a:rPr sz="682" spc="17" dirty="0">
                <a:latin typeface="Times New Roman"/>
                <a:cs typeface="Times New Roman"/>
              </a:rPr>
              <a:t>function </a:t>
            </a:r>
            <a:r>
              <a:rPr sz="682" spc="7" dirty="0">
                <a:latin typeface="Times New Roman"/>
                <a:cs typeface="Times New Roman"/>
              </a:rPr>
              <a:t>defined</a:t>
            </a:r>
            <a:r>
              <a:rPr sz="682" spc="37" dirty="0">
                <a:latin typeface="Times New Roman"/>
                <a:cs typeface="Times New Roman"/>
              </a:rPr>
              <a:t> </a:t>
            </a:r>
            <a:r>
              <a:rPr sz="682" spc="14" dirty="0">
                <a:latin typeface="Times New Roman"/>
                <a:cs typeface="Times New Roman"/>
              </a:rPr>
              <a:t>by</a:t>
            </a:r>
            <a:endParaRPr sz="682">
              <a:latin typeface="Times New Roman"/>
              <a:cs typeface="Times New Roman"/>
            </a:endParaRPr>
          </a:p>
          <a:p>
            <a:pPr marL="1025209">
              <a:spcBef>
                <a:spcPts val="337"/>
              </a:spcBef>
            </a:pPr>
            <a:r>
              <a:rPr sz="682" spc="-55" dirty="0">
                <a:latin typeface="DejaVu Serif"/>
                <a:cs typeface="DejaVu Serif"/>
              </a:rPr>
              <a:t>y</a:t>
            </a:r>
            <a:r>
              <a:rPr sz="682" spc="-10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43" dirty="0">
                <a:latin typeface="DejaVu Serif"/>
                <a:cs typeface="DejaVu Serif"/>
              </a:rPr>
              <a:t> </a:t>
            </a:r>
            <a:r>
              <a:rPr sz="682" spc="24" dirty="0">
                <a:latin typeface="Times New Roman"/>
                <a:cs typeface="Times New Roman"/>
              </a:rPr>
              <a:t>(</a:t>
            </a:r>
            <a:r>
              <a:rPr sz="682" spc="24" dirty="0">
                <a:latin typeface="DejaVu Serif"/>
                <a:cs typeface="DejaVu Serif"/>
              </a:rPr>
              <a:t>x</a:t>
            </a:r>
            <a:r>
              <a:rPr sz="682" spc="24" dirty="0">
                <a:latin typeface="Times New Roman"/>
                <a:cs typeface="Times New Roman"/>
              </a:rPr>
              <a:t>)</a:t>
            </a:r>
            <a:r>
              <a:rPr sz="682" spc="201" dirty="0">
                <a:latin typeface="Times New Roman"/>
                <a:cs typeface="Times New Roman"/>
              </a:rPr>
              <a:t> </a:t>
            </a:r>
            <a:r>
              <a:rPr sz="682" spc="48" dirty="0">
                <a:latin typeface="DejaVu Sans"/>
                <a:cs typeface="DejaVu Sans"/>
              </a:rPr>
              <a:t>⇐⇒</a:t>
            </a:r>
            <a:r>
              <a:rPr sz="682" spc="156" dirty="0">
                <a:latin typeface="DejaVu Sans"/>
                <a:cs typeface="DejaVu Sans"/>
              </a:rPr>
              <a:t> </a:t>
            </a:r>
            <a:r>
              <a:rPr sz="682" spc="-27" dirty="0">
                <a:latin typeface="Times New Roman"/>
                <a:cs typeface="Times New Roman"/>
              </a:rPr>
              <a:t>2</a:t>
            </a:r>
            <a:r>
              <a:rPr sz="682" spc="-27" dirty="0">
                <a:latin typeface="DejaVu Serif"/>
                <a:cs typeface="DejaVu Serif"/>
              </a:rPr>
              <a:t>y</a:t>
            </a:r>
            <a:r>
              <a:rPr sz="682" spc="-44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4" dirty="0">
                <a:latin typeface="Times New Roman"/>
                <a:cs typeface="Times New Roman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sin</a:t>
            </a:r>
            <a:r>
              <a:rPr sz="682" spc="-58" dirty="0">
                <a:latin typeface="Times New Roman"/>
                <a:cs typeface="Times New Roman"/>
              </a:rPr>
              <a:t> </a:t>
            </a:r>
            <a:r>
              <a:rPr sz="682" spc="-55" dirty="0">
                <a:latin typeface="DejaVu Serif"/>
                <a:cs typeface="DejaVu Serif"/>
              </a:rPr>
              <a:t>y</a:t>
            </a:r>
            <a:r>
              <a:rPr sz="682" spc="-7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-14" dirty="0">
                <a:latin typeface="DejaVu Serif"/>
                <a:cs typeface="DejaVu Serif"/>
              </a:rPr>
              <a:t>x,</a:t>
            </a:r>
            <a:r>
              <a:rPr sz="682" spc="119" dirty="0">
                <a:latin typeface="DejaVu Serif"/>
                <a:cs typeface="DejaVu Serif"/>
              </a:rPr>
              <a:t> </a:t>
            </a:r>
            <a:r>
              <a:rPr sz="682" spc="7" dirty="0">
                <a:latin typeface="Times New Roman"/>
                <a:cs typeface="Times New Roman"/>
              </a:rPr>
              <a:t>i.e.</a:t>
            </a:r>
            <a:r>
              <a:rPr sz="682" spc="126" dirty="0">
                <a:latin typeface="Times New Roman"/>
                <a:cs typeface="Times New Roman"/>
              </a:rPr>
              <a:t> </a:t>
            </a:r>
            <a:r>
              <a:rPr sz="682" spc="-27" dirty="0">
                <a:latin typeface="Times New Roman"/>
                <a:cs typeface="Times New Roman"/>
              </a:rPr>
              <a:t>2</a:t>
            </a:r>
            <a:r>
              <a:rPr sz="682" spc="-27" dirty="0">
                <a:latin typeface="DejaVu Serif"/>
                <a:cs typeface="DejaVu Serif"/>
              </a:rPr>
              <a:t>y</a:t>
            </a:r>
            <a:r>
              <a:rPr sz="682" spc="-44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sin</a:t>
            </a:r>
            <a:r>
              <a:rPr sz="682" spc="-61" dirty="0">
                <a:latin typeface="Times New Roman"/>
                <a:cs typeface="Times New Roman"/>
              </a:rPr>
              <a:t> </a:t>
            </a:r>
            <a:r>
              <a:rPr sz="682" spc="-55" dirty="0">
                <a:latin typeface="DejaVu Serif"/>
                <a:cs typeface="DejaVu Serif"/>
              </a:rPr>
              <a:t>y</a:t>
            </a:r>
            <a:r>
              <a:rPr sz="682" spc="-44" dirty="0">
                <a:latin typeface="DejaVu Serif"/>
                <a:cs typeface="DejaVu Serif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−</a:t>
            </a:r>
            <a:r>
              <a:rPr sz="682" spc="-68" dirty="0">
                <a:latin typeface="DejaVu Sans"/>
                <a:cs typeface="DejaVu Sans"/>
              </a:rPr>
              <a:t> </a:t>
            </a:r>
            <a:r>
              <a:rPr sz="682" dirty="0">
                <a:latin typeface="DejaVu Serif"/>
                <a:cs typeface="DejaVu Serif"/>
              </a:rPr>
              <a:t>x</a:t>
            </a:r>
            <a:r>
              <a:rPr sz="682" spc="-34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-17" dirty="0">
                <a:latin typeface="Times New Roman"/>
                <a:cs typeface="Times New Roman"/>
              </a:rPr>
              <a:t>0</a:t>
            </a:r>
            <a:r>
              <a:rPr sz="682" spc="-17" dirty="0">
                <a:latin typeface="DejaVu Serif"/>
                <a:cs typeface="DejaVu Serif"/>
              </a:rPr>
              <a:t>.</a:t>
            </a:r>
            <a:endParaRPr sz="682">
              <a:latin typeface="DejaVu Serif"/>
              <a:cs typeface="DejaVu Serif"/>
            </a:endParaRPr>
          </a:p>
          <a:p>
            <a:pPr marL="8659">
              <a:spcBef>
                <a:spcPts val="341"/>
              </a:spcBef>
            </a:pPr>
            <a:r>
              <a:rPr sz="682" spc="14" dirty="0">
                <a:latin typeface="Times New Roman"/>
                <a:cs typeface="Times New Roman"/>
              </a:rPr>
              <a:t>For </a:t>
            </a:r>
            <a:r>
              <a:rPr sz="682" spc="20" dirty="0">
                <a:latin typeface="Times New Roman"/>
                <a:cs typeface="Times New Roman"/>
              </a:rPr>
              <a:t>instance, </a:t>
            </a:r>
            <a:r>
              <a:rPr sz="682" spc="-14" dirty="0">
                <a:latin typeface="Times New Roman"/>
                <a:cs typeface="Times New Roman"/>
              </a:rPr>
              <a:t>if </a:t>
            </a:r>
            <a:r>
              <a:rPr sz="682" dirty="0">
                <a:latin typeface="DejaVu Serif"/>
                <a:cs typeface="DejaVu Serif"/>
              </a:rPr>
              <a:t>x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-34" dirty="0">
                <a:latin typeface="Times New Roman"/>
                <a:cs typeface="Times New Roman"/>
              </a:rPr>
              <a:t>2</a:t>
            </a:r>
            <a:r>
              <a:rPr sz="682" spc="-34" dirty="0">
                <a:latin typeface="DejaVu Serif"/>
                <a:cs typeface="DejaVu Serif"/>
              </a:rPr>
              <a:t>π </a:t>
            </a:r>
            <a:r>
              <a:rPr sz="682" spc="34" dirty="0">
                <a:latin typeface="Times New Roman"/>
                <a:cs typeface="Times New Roman"/>
              </a:rPr>
              <a:t>then </a:t>
            </a:r>
            <a:r>
              <a:rPr sz="682" spc="-55" dirty="0">
                <a:latin typeface="DejaVu Serif"/>
                <a:cs typeface="DejaVu Serif"/>
              </a:rPr>
              <a:t>y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-10" dirty="0">
                <a:latin typeface="DejaVu Serif"/>
                <a:cs typeface="DejaVu Serif"/>
              </a:rPr>
              <a:t>π</a:t>
            </a:r>
            <a:r>
              <a:rPr sz="682" spc="-10" dirty="0">
                <a:latin typeface="Times New Roman"/>
                <a:cs typeface="Times New Roman"/>
              </a:rPr>
              <a:t>, </a:t>
            </a:r>
            <a:r>
              <a:rPr sz="682" spc="7" dirty="0">
                <a:latin typeface="Times New Roman"/>
                <a:cs typeface="Times New Roman"/>
              </a:rPr>
              <a:t>i.e.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spc="7" dirty="0">
                <a:latin typeface="Times New Roman"/>
                <a:cs typeface="Times New Roman"/>
              </a:rPr>
              <a:t>(2</a:t>
            </a:r>
            <a:r>
              <a:rPr sz="682" spc="7" dirty="0">
                <a:latin typeface="DejaVu Serif"/>
                <a:cs typeface="DejaVu Serif"/>
              </a:rPr>
              <a:t>π</a:t>
            </a:r>
            <a:r>
              <a:rPr sz="682" spc="7" dirty="0">
                <a:latin typeface="Times New Roman"/>
                <a:cs typeface="Times New Roman"/>
              </a:rPr>
              <a:t>)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-89" dirty="0">
                <a:latin typeface="Times New Roman"/>
                <a:cs typeface="Times New Roman"/>
              </a:rPr>
              <a:t> </a:t>
            </a:r>
            <a:r>
              <a:rPr sz="682" spc="-10" dirty="0">
                <a:latin typeface="DejaVu Serif"/>
                <a:cs typeface="DejaVu Serif"/>
              </a:rPr>
              <a:t>π</a:t>
            </a:r>
            <a:r>
              <a:rPr sz="682" spc="-10" dirty="0">
                <a:latin typeface="Times New Roman"/>
                <a:cs typeface="Times New Roman"/>
              </a:rPr>
              <a:t>.</a:t>
            </a:r>
            <a:endParaRPr sz="682">
              <a:latin typeface="Times New Roman"/>
              <a:cs typeface="Times New Roman"/>
            </a:endParaRPr>
          </a:p>
          <a:p>
            <a:pPr marL="163652">
              <a:spcBef>
                <a:spcPts val="242"/>
              </a:spcBef>
            </a:pPr>
            <a:r>
              <a:rPr sz="682" spc="7" dirty="0">
                <a:latin typeface="Times New Roman"/>
                <a:cs typeface="Times New Roman"/>
              </a:rPr>
              <a:t>To find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4" dirty="0">
                <a:latin typeface="Times New Roman"/>
                <a:cs typeface="Times New Roman"/>
              </a:rPr>
              <a:t>derivative </a:t>
            </a:r>
            <a:r>
              <a:rPr sz="682" spc="-17" dirty="0">
                <a:latin typeface="DejaVu Serif"/>
                <a:cs typeface="DejaVu Serif"/>
              </a:rPr>
              <a:t>dy/dx </a:t>
            </a:r>
            <a:r>
              <a:rPr sz="682" spc="-14" dirty="0">
                <a:latin typeface="Times New Roman"/>
                <a:cs typeface="Times New Roman"/>
              </a:rPr>
              <a:t>we </a:t>
            </a:r>
            <a:r>
              <a:rPr sz="682" spc="14" dirty="0">
                <a:latin typeface="Times New Roman"/>
                <a:cs typeface="Times New Roman"/>
              </a:rPr>
              <a:t>differentiate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7" dirty="0">
                <a:latin typeface="Times New Roman"/>
                <a:cs typeface="Times New Roman"/>
              </a:rPr>
              <a:t>defining</a:t>
            </a:r>
            <a:r>
              <a:rPr sz="682" spc="37" dirty="0">
                <a:latin typeface="Times New Roman"/>
                <a:cs typeface="Times New Roman"/>
              </a:rPr>
              <a:t> </a:t>
            </a:r>
            <a:r>
              <a:rPr sz="682" spc="24" dirty="0">
                <a:latin typeface="Times New Roman"/>
                <a:cs typeface="Times New Roman"/>
              </a:rPr>
              <a:t>equation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4539996" y="4409957"/>
            <a:ext cx="1261629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1165483" algn="l"/>
              </a:tabLst>
            </a:pPr>
            <a:r>
              <a:rPr sz="682" u="sng" spc="-85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d</a:t>
            </a:r>
            <a:r>
              <a:rPr sz="682" u="sng" spc="1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(2</a:t>
            </a:r>
            <a:r>
              <a:rPr sz="682" u="sng" spc="-55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y</a:t>
            </a:r>
            <a:r>
              <a:rPr sz="682" u="sng" spc="-44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 </a:t>
            </a:r>
            <a:r>
              <a:rPr sz="682" u="sng" spc="14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+</a:t>
            </a:r>
            <a:r>
              <a:rPr sz="682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82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si</a:t>
            </a:r>
            <a:r>
              <a:rPr sz="682" u="sng" spc="3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</a:t>
            </a:r>
            <a:r>
              <a:rPr sz="682" u="sng" spc="-58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82" u="sng" spc="-55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y</a:t>
            </a:r>
            <a:r>
              <a:rPr sz="682" u="sng" spc="-44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 </a:t>
            </a:r>
            <a:r>
              <a:rPr sz="682" u="sng" spc="-44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−</a:t>
            </a:r>
            <a:r>
              <a:rPr sz="682" u="sng" spc="-68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 </a:t>
            </a:r>
            <a:r>
              <a:rPr sz="682" u="sng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x</a:t>
            </a:r>
            <a:r>
              <a:rPr sz="682" u="sng" spc="3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</a:t>
            </a:r>
            <a:r>
              <a:rPr sz="682" dirty="0">
                <a:latin typeface="Times New Roman"/>
                <a:cs typeface="Times New Roman"/>
              </a:rPr>
              <a:t> </a:t>
            </a:r>
            <a:r>
              <a:rPr sz="682" spc="-72" dirty="0">
                <a:latin typeface="Times New Roman"/>
                <a:cs typeface="Times New Roman"/>
              </a:rPr>
              <a:t> </a:t>
            </a:r>
            <a:r>
              <a:rPr sz="1023" spc="215" baseline="-36111" dirty="0">
                <a:latin typeface="Times New Roman"/>
                <a:cs typeface="Times New Roman"/>
              </a:rPr>
              <a:t>=</a:t>
            </a:r>
            <a:r>
              <a:rPr sz="1023" baseline="-36111" dirty="0">
                <a:latin typeface="Times New Roman"/>
                <a:cs typeface="Times New Roman"/>
              </a:rPr>
              <a:t> </a:t>
            </a:r>
            <a:r>
              <a:rPr sz="1023" spc="-71" baseline="-36111" dirty="0">
                <a:latin typeface="Times New Roman"/>
                <a:cs typeface="Times New Roman"/>
              </a:rPr>
              <a:t> </a:t>
            </a:r>
            <a:r>
              <a:rPr sz="682" u="sng" spc="-85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d</a:t>
            </a:r>
            <a:r>
              <a:rPr sz="682" u="sng" spc="-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0</a:t>
            </a:r>
            <a:r>
              <a:rPr sz="682" dirty="0">
                <a:latin typeface="Times New Roman"/>
                <a:cs typeface="Times New Roman"/>
              </a:rPr>
              <a:t>	</a:t>
            </a:r>
            <a:r>
              <a:rPr sz="682" u="sng" spc="-68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dy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4806081" y="4527487"/>
            <a:ext cx="1000558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504379" algn="l"/>
                <a:tab pos="897491" algn="l"/>
              </a:tabLst>
            </a:pPr>
            <a:r>
              <a:rPr sz="682" spc="-41" dirty="0">
                <a:latin typeface="DejaVu Serif"/>
                <a:cs typeface="DejaVu Serif"/>
              </a:rPr>
              <a:t>dx	dx	dx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6092562" y="4409957"/>
            <a:ext cx="329911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226862" algn="l"/>
              </a:tabLst>
            </a:pPr>
            <a:r>
              <a:rPr sz="682" u="sng" spc="-68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dy</a:t>
            </a:r>
            <a:r>
              <a:rPr sz="682" spc="-68" dirty="0">
                <a:latin typeface="DejaVu Serif"/>
                <a:cs typeface="DejaVu Serif"/>
              </a:rPr>
              <a:t>	</a:t>
            </a:r>
            <a:r>
              <a:rPr sz="682" u="sng" spc="-41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dx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6090606" y="4527487"/>
            <a:ext cx="33207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228594" algn="l"/>
              </a:tabLst>
            </a:pPr>
            <a:r>
              <a:rPr sz="682" spc="-41" dirty="0">
                <a:latin typeface="DejaVu Serif"/>
                <a:cs typeface="DejaVu Serif"/>
              </a:rPr>
              <a:t>dx	dx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5454586" y="4468319"/>
            <a:ext cx="1243013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372331" algn="l"/>
                <a:tab pos="768041" algn="l"/>
                <a:tab pos="993171" algn="l"/>
              </a:tabLst>
            </a:pPr>
            <a:r>
              <a:rPr sz="682" spc="65" dirty="0">
                <a:latin typeface="Times New Roman"/>
                <a:cs typeface="Times New Roman"/>
              </a:rPr>
              <a:t>=</a:t>
            </a:r>
            <a:r>
              <a:rPr sz="682" spc="65" dirty="0">
                <a:latin typeface="DejaVu Sans"/>
                <a:cs typeface="DejaVu Sans"/>
              </a:rPr>
              <a:t>⇒</a:t>
            </a:r>
            <a:r>
              <a:rPr sz="682" spc="160" dirty="0">
                <a:latin typeface="DejaVu Sans"/>
                <a:cs typeface="DejaVu Sans"/>
              </a:rPr>
              <a:t> </a:t>
            </a:r>
            <a:r>
              <a:rPr sz="682" spc="-3" dirty="0">
                <a:latin typeface="Times New Roman"/>
                <a:cs typeface="Times New Roman"/>
              </a:rPr>
              <a:t>2	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Times New Roman"/>
                <a:cs typeface="Times New Roman"/>
              </a:rPr>
              <a:t>cos</a:t>
            </a:r>
            <a:r>
              <a:rPr sz="682" spc="-58" dirty="0">
                <a:latin typeface="Times New Roman"/>
                <a:cs typeface="Times New Roman"/>
              </a:rPr>
              <a:t> </a:t>
            </a:r>
            <a:r>
              <a:rPr sz="682" spc="-55" dirty="0">
                <a:latin typeface="DejaVu Serif"/>
                <a:cs typeface="DejaVu Serif"/>
              </a:rPr>
              <a:t>y	</a:t>
            </a:r>
            <a:r>
              <a:rPr sz="682" spc="-44" dirty="0">
                <a:latin typeface="DejaVu Sans"/>
                <a:cs typeface="DejaVu Sans"/>
              </a:rPr>
              <a:t>−	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-3" dirty="0">
                <a:latin typeface="Times New Roman"/>
                <a:cs typeface="Times New Roman"/>
              </a:rPr>
              <a:t>0</a:t>
            </a:r>
            <a:r>
              <a:rPr sz="682" spc="27" dirty="0">
                <a:latin typeface="Times New Roman"/>
                <a:cs typeface="Times New Roman"/>
              </a:rPr>
              <a:t> </a:t>
            </a:r>
            <a:r>
              <a:rPr sz="682" spc="31" dirty="0">
                <a:latin typeface="Times New Roman"/>
                <a:cs typeface="Times New Roman"/>
              </a:rPr>
              <a:t>=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7211750" y="4409957"/>
            <a:ext cx="104775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u="sng" spc="-68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dy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7209793" y="4527487"/>
            <a:ext cx="111702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41" dirty="0">
                <a:latin typeface="DejaVu Serif"/>
                <a:cs typeface="DejaVu Serif"/>
              </a:rPr>
              <a:t>dx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6674306" y="4468319"/>
            <a:ext cx="988002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667597" algn="l"/>
              </a:tabLst>
            </a:pPr>
            <a:r>
              <a:rPr sz="682" spc="106" dirty="0">
                <a:latin typeface="DejaVu Sans"/>
                <a:cs typeface="DejaVu Sans"/>
              </a:rPr>
              <a:t>⇒ </a:t>
            </a:r>
            <a:r>
              <a:rPr sz="682" spc="17" dirty="0">
                <a:latin typeface="Times New Roman"/>
                <a:cs typeface="Times New Roman"/>
              </a:rPr>
              <a:t>(2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3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Times New Roman"/>
                <a:cs typeface="Times New Roman"/>
              </a:rPr>
              <a:t>cos</a:t>
            </a:r>
            <a:r>
              <a:rPr sz="682" spc="-58" dirty="0">
                <a:latin typeface="Times New Roman"/>
                <a:cs typeface="Times New Roman"/>
              </a:rPr>
              <a:t> </a:t>
            </a:r>
            <a:r>
              <a:rPr sz="682" spc="3" dirty="0">
                <a:latin typeface="DejaVu Serif"/>
                <a:cs typeface="DejaVu Serif"/>
              </a:rPr>
              <a:t>y</a:t>
            </a:r>
            <a:r>
              <a:rPr sz="682" spc="3" dirty="0">
                <a:latin typeface="Times New Roman"/>
                <a:cs typeface="Times New Roman"/>
              </a:rPr>
              <a:t>)	</a:t>
            </a:r>
            <a:r>
              <a:rPr sz="682" spc="-44" dirty="0">
                <a:latin typeface="DejaVu Sans"/>
                <a:cs typeface="DejaVu Sans"/>
              </a:rPr>
              <a:t>− </a:t>
            </a:r>
            <a:r>
              <a:rPr sz="682" spc="-3" dirty="0">
                <a:latin typeface="Times New Roman"/>
                <a:cs typeface="Times New Roman"/>
              </a:rPr>
              <a:t>1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-41" dirty="0">
                <a:latin typeface="Times New Roman"/>
                <a:cs typeface="Times New Roman"/>
              </a:rPr>
              <a:t> </a:t>
            </a:r>
            <a:r>
              <a:rPr sz="682" spc="-17" dirty="0">
                <a:latin typeface="Times New Roman"/>
                <a:cs typeface="Times New Roman"/>
              </a:rPr>
              <a:t>0</a:t>
            </a:r>
            <a:r>
              <a:rPr sz="682" spc="-17" dirty="0">
                <a:latin typeface="DejaVu Serif"/>
                <a:cs typeface="DejaVu Serif"/>
              </a:rPr>
              <a:t>.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4428761" y="4715734"/>
            <a:ext cx="92652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7" dirty="0">
                <a:latin typeface="DejaVu Serif"/>
                <a:cs typeface="DejaVu Serif"/>
              </a:rPr>
              <a:t>dx</a:t>
            </a:r>
            <a:endParaRPr sz="477">
              <a:latin typeface="DejaVu Serif"/>
              <a:cs typeface="DejaVu Serif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4061114" y="4660100"/>
            <a:ext cx="944707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3" dirty="0">
                <a:latin typeface="Times New Roman"/>
                <a:cs typeface="Times New Roman"/>
              </a:rPr>
              <a:t>Solve </a:t>
            </a:r>
            <a:r>
              <a:rPr sz="682" spc="3" dirty="0">
                <a:latin typeface="Times New Roman"/>
                <a:cs typeface="Times New Roman"/>
              </a:rPr>
              <a:t>for </a:t>
            </a:r>
            <a:r>
              <a:rPr sz="716" u="sng" spc="-15" baseline="35714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dy</a:t>
            </a:r>
            <a:r>
              <a:rPr sz="716" spc="-15" baseline="35714" dirty="0">
                <a:latin typeface="DejaVu Serif"/>
                <a:cs typeface="DejaVu Serif"/>
              </a:rPr>
              <a:t> </a:t>
            </a:r>
            <a:r>
              <a:rPr sz="682" spc="34" dirty="0">
                <a:latin typeface="Times New Roman"/>
                <a:cs typeface="Times New Roman"/>
              </a:rPr>
              <a:t>and </a:t>
            </a:r>
            <a:r>
              <a:rPr sz="682" spc="10" dirty="0">
                <a:latin typeface="Times New Roman"/>
                <a:cs typeface="Times New Roman"/>
              </a:rPr>
              <a:t>you</a:t>
            </a:r>
            <a:r>
              <a:rPr sz="682" spc="-65" dirty="0">
                <a:latin typeface="Times New Roman"/>
                <a:cs typeface="Times New Roman"/>
              </a:rPr>
              <a:t> </a:t>
            </a:r>
            <a:r>
              <a:rPr sz="682" spc="24" dirty="0">
                <a:latin typeface="Times New Roman"/>
                <a:cs typeface="Times New Roman"/>
              </a:rPr>
              <a:t>get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5458465" y="4819766"/>
            <a:ext cx="300470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56" dirty="0">
                <a:latin typeface="DejaVu Serif"/>
                <a:cs typeface="DejaVu Serif"/>
              </a:rPr>
              <a:t> </a:t>
            </a:r>
            <a:r>
              <a:rPr sz="716" spc="46" baseline="31746" dirty="0">
                <a:latin typeface="DejaVu Sans"/>
                <a:cs typeface="DejaVu Sans"/>
              </a:rPr>
              <a:t>j</a:t>
            </a:r>
            <a:r>
              <a:rPr sz="682" spc="31" dirty="0">
                <a:latin typeface="Times New Roman"/>
                <a:cs typeface="Times New Roman"/>
              </a:rPr>
              <a:t>(</a:t>
            </a:r>
            <a:r>
              <a:rPr sz="682" spc="31" dirty="0">
                <a:latin typeface="DejaVu Serif"/>
                <a:cs typeface="DejaVu Serif"/>
              </a:rPr>
              <a:t>x</a:t>
            </a:r>
            <a:r>
              <a:rPr sz="682" spc="31" dirty="0">
                <a:latin typeface="Times New Roman"/>
                <a:cs typeface="Times New Roman"/>
              </a:rPr>
              <a:t>)</a:t>
            </a:r>
            <a:r>
              <a:rPr sz="682" spc="-14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5784619" y="4893122"/>
            <a:ext cx="323850" cy="0"/>
          </a:xfrm>
          <a:custGeom>
            <a:avLst/>
            <a:gdLst/>
            <a:ahLst/>
            <a:cxnLst/>
            <a:rect l="l" t="t" r="r" b="b"/>
            <a:pathLst>
              <a:path w="474979">
                <a:moveTo>
                  <a:pt x="0" y="0"/>
                </a:moveTo>
                <a:lnTo>
                  <a:pt x="47496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3" name="object 83"/>
          <p:cNvSpPr txBox="1"/>
          <p:nvPr/>
        </p:nvSpPr>
        <p:spPr>
          <a:xfrm>
            <a:off x="5916315" y="4761403"/>
            <a:ext cx="581458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529056" algn="l"/>
              </a:tabLst>
            </a:pPr>
            <a:r>
              <a:rPr sz="682" spc="-3" dirty="0">
                <a:latin typeface="Times New Roman"/>
                <a:cs typeface="Times New Roman"/>
              </a:rPr>
              <a:t>1	1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6244192" y="4893122"/>
            <a:ext cx="446376" cy="0"/>
          </a:xfrm>
          <a:custGeom>
            <a:avLst/>
            <a:gdLst/>
            <a:ahLst/>
            <a:cxnLst/>
            <a:rect l="l" t="t" r="r" b="b"/>
            <a:pathLst>
              <a:path w="654685">
                <a:moveTo>
                  <a:pt x="0" y="0"/>
                </a:moveTo>
                <a:lnTo>
                  <a:pt x="65468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5" name="object 85"/>
          <p:cNvSpPr txBox="1"/>
          <p:nvPr/>
        </p:nvSpPr>
        <p:spPr>
          <a:xfrm>
            <a:off x="5775960" y="4878941"/>
            <a:ext cx="923492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468011" algn="l"/>
              </a:tabLst>
            </a:pPr>
            <a:r>
              <a:rPr sz="682" spc="-3" dirty="0">
                <a:latin typeface="Times New Roman"/>
                <a:cs typeface="Times New Roman"/>
              </a:rPr>
              <a:t>2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37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Times New Roman"/>
                <a:cs typeface="Times New Roman"/>
              </a:rPr>
              <a:t>cos</a:t>
            </a:r>
            <a:r>
              <a:rPr sz="682" spc="-58" dirty="0">
                <a:latin typeface="Times New Roman"/>
                <a:cs typeface="Times New Roman"/>
              </a:rPr>
              <a:t> </a:t>
            </a:r>
            <a:r>
              <a:rPr sz="682" spc="-55" dirty="0">
                <a:latin typeface="DejaVu Serif"/>
                <a:cs typeface="DejaVu Serif"/>
              </a:rPr>
              <a:t>y	</a:t>
            </a:r>
            <a:r>
              <a:rPr sz="682" spc="-3" dirty="0">
                <a:latin typeface="Times New Roman"/>
                <a:cs typeface="Times New Roman"/>
              </a:rPr>
              <a:t>2</a:t>
            </a:r>
            <a:r>
              <a:rPr sz="682" spc="-37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34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Times New Roman"/>
                <a:cs typeface="Times New Roman"/>
              </a:rPr>
              <a:t>cos</a:t>
            </a:r>
            <a:r>
              <a:rPr sz="682" spc="-72" dirty="0">
                <a:latin typeface="Times New Roman"/>
                <a:cs typeface="Times New Roman"/>
              </a:rPr>
              <a:t> </a:t>
            </a: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50" dirty="0">
                <a:latin typeface="DejaVu Serif"/>
                <a:cs typeface="DejaVu Serif"/>
              </a:rPr>
              <a:t> </a:t>
            </a:r>
            <a:r>
              <a:rPr sz="682" spc="24" dirty="0">
                <a:latin typeface="Times New Roman"/>
                <a:cs typeface="Times New Roman"/>
              </a:rPr>
              <a:t>(</a:t>
            </a:r>
            <a:r>
              <a:rPr sz="682" spc="24" dirty="0">
                <a:latin typeface="DejaVu Serif"/>
                <a:cs typeface="DejaVu Serif"/>
              </a:rPr>
              <a:t>x</a:t>
            </a:r>
            <a:r>
              <a:rPr sz="682" spc="24" dirty="0">
                <a:latin typeface="Times New Roman"/>
                <a:cs typeface="Times New Roman"/>
              </a:rPr>
              <a:t>)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6134117" y="4819766"/>
            <a:ext cx="599642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566722" algn="l"/>
              </a:tabLst>
            </a:pPr>
            <a:r>
              <a:rPr sz="682" spc="143" dirty="0">
                <a:latin typeface="Times New Roman"/>
                <a:cs typeface="Times New Roman"/>
              </a:rPr>
              <a:t>=	</a:t>
            </a:r>
            <a:r>
              <a:rPr sz="682" spc="-31" dirty="0">
                <a:latin typeface="DejaVu Serif"/>
                <a:cs typeface="DejaVu Serif"/>
              </a:rPr>
              <a:t>.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4061114" y="4999433"/>
            <a:ext cx="3042372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3" dirty="0">
                <a:latin typeface="Times New Roman"/>
                <a:cs typeface="Times New Roman"/>
              </a:rPr>
              <a:t>If </a:t>
            </a:r>
            <a:r>
              <a:rPr sz="682" spc="-14" dirty="0">
                <a:latin typeface="Times New Roman"/>
                <a:cs typeface="Times New Roman"/>
              </a:rPr>
              <a:t>we </a:t>
            </a:r>
            <a:r>
              <a:rPr sz="682" spc="3" dirty="0">
                <a:latin typeface="Times New Roman"/>
                <a:cs typeface="Times New Roman"/>
              </a:rPr>
              <a:t>were </a:t>
            </a:r>
            <a:r>
              <a:rPr sz="682" spc="14" dirty="0">
                <a:latin typeface="Times New Roman"/>
                <a:cs typeface="Times New Roman"/>
              </a:rPr>
              <a:t>asked </a:t>
            </a:r>
            <a:r>
              <a:rPr sz="682" spc="34" dirty="0">
                <a:latin typeface="Times New Roman"/>
                <a:cs typeface="Times New Roman"/>
              </a:rPr>
              <a:t>to </a:t>
            </a:r>
            <a:r>
              <a:rPr sz="682" spc="7" dirty="0">
                <a:latin typeface="Times New Roman"/>
                <a:cs typeface="Times New Roman"/>
              </a:rPr>
              <a:t>find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716" spc="25" baseline="27777" dirty="0">
                <a:latin typeface="DejaVu Sans"/>
                <a:cs typeface="DejaVu Sans"/>
              </a:rPr>
              <a:t>j</a:t>
            </a:r>
            <a:r>
              <a:rPr sz="682" spc="17" dirty="0">
                <a:latin typeface="Times New Roman"/>
                <a:cs typeface="Times New Roman"/>
              </a:rPr>
              <a:t>(2</a:t>
            </a:r>
            <a:r>
              <a:rPr sz="682" spc="17" dirty="0">
                <a:latin typeface="DejaVu Serif"/>
                <a:cs typeface="DejaVu Serif"/>
              </a:rPr>
              <a:t>π</a:t>
            </a:r>
            <a:r>
              <a:rPr sz="682" spc="17" dirty="0">
                <a:latin typeface="Times New Roman"/>
                <a:cs typeface="Times New Roman"/>
              </a:rPr>
              <a:t>) </a:t>
            </a:r>
            <a:r>
              <a:rPr sz="682" spc="31" dirty="0">
                <a:latin typeface="Times New Roman"/>
                <a:cs typeface="Times New Roman"/>
              </a:rPr>
              <a:t>then, </a:t>
            </a:r>
            <a:r>
              <a:rPr sz="682" spc="7" dirty="0">
                <a:latin typeface="Times New Roman"/>
                <a:cs typeface="Times New Roman"/>
              </a:rPr>
              <a:t>since </a:t>
            </a:r>
            <a:r>
              <a:rPr sz="682" spc="-14" dirty="0">
                <a:latin typeface="Times New Roman"/>
                <a:cs typeface="Times New Roman"/>
              </a:rPr>
              <a:t>we </a:t>
            </a:r>
            <a:r>
              <a:rPr sz="682" spc="7" dirty="0">
                <a:latin typeface="Times New Roman"/>
                <a:cs typeface="Times New Roman"/>
              </a:rPr>
              <a:t>know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spc="7" dirty="0">
                <a:latin typeface="Times New Roman"/>
                <a:cs typeface="Times New Roman"/>
              </a:rPr>
              <a:t>(2</a:t>
            </a:r>
            <a:r>
              <a:rPr sz="682" spc="7" dirty="0">
                <a:latin typeface="DejaVu Serif"/>
                <a:cs typeface="DejaVu Serif"/>
              </a:rPr>
              <a:t>π</a:t>
            </a:r>
            <a:r>
              <a:rPr sz="682" spc="7" dirty="0">
                <a:latin typeface="Times New Roman"/>
                <a:cs typeface="Times New Roman"/>
              </a:rPr>
              <a:t>)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-10" dirty="0">
                <a:latin typeface="DejaVu Serif"/>
                <a:cs typeface="DejaVu Serif"/>
              </a:rPr>
              <a:t>π</a:t>
            </a:r>
            <a:r>
              <a:rPr sz="682" spc="-10" dirty="0">
                <a:latin typeface="Times New Roman"/>
                <a:cs typeface="Times New Roman"/>
              </a:rPr>
              <a:t>, </a:t>
            </a:r>
            <a:r>
              <a:rPr sz="682" spc="-14" dirty="0">
                <a:latin typeface="Times New Roman"/>
                <a:cs typeface="Times New Roman"/>
              </a:rPr>
              <a:t>we </a:t>
            </a:r>
            <a:r>
              <a:rPr sz="682" spc="14" dirty="0">
                <a:latin typeface="Times New Roman"/>
                <a:cs typeface="Times New Roman"/>
              </a:rPr>
              <a:t>could</a:t>
            </a:r>
            <a:r>
              <a:rPr sz="682" spc="136" dirty="0">
                <a:latin typeface="Times New Roman"/>
                <a:cs typeface="Times New Roman"/>
              </a:rPr>
              <a:t> </a:t>
            </a:r>
            <a:r>
              <a:rPr sz="682" spc="14" dirty="0">
                <a:latin typeface="Times New Roman"/>
                <a:cs typeface="Times New Roman"/>
              </a:rPr>
              <a:t>answer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5480225" y="5187145"/>
            <a:ext cx="34679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91" dirty="0">
                <a:latin typeface="DejaVu Serif"/>
                <a:cs typeface="DejaVu Serif"/>
              </a:rPr>
              <a:t> </a:t>
            </a:r>
            <a:r>
              <a:rPr sz="716" spc="25" baseline="31746" dirty="0">
                <a:latin typeface="DejaVu Sans"/>
                <a:cs typeface="DejaVu Sans"/>
              </a:rPr>
              <a:t>j</a:t>
            </a:r>
            <a:r>
              <a:rPr sz="682" spc="17" dirty="0">
                <a:latin typeface="Times New Roman"/>
                <a:cs typeface="Times New Roman"/>
              </a:rPr>
              <a:t>(2</a:t>
            </a:r>
            <a:r>
              <a:rPr sz="682" spc="17" dirty="0">
                <a:latin typeface="DejaVu Serif"/>
                <a:cs typeface="DejaVu Serif"/>
              </a:rPr>
              <a:t>π</a:t>
            </a:r>
            <a:r>
              <a:rPr sz="682" spc="17" dirty="0">
                <a:latin typeface="Times New Roman"/>
                <a:cs typeface="Times New Roman"/>
              </a:rPr>
              <a:t>)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5852489" y="5260510"/>
            <a:ext cx="330777" cy="0"/>
          </a:xfrm>
          <a:custGeom>
            <a:avLst/>
            <a:gdLst/>
            <a:ahLst/>
            <a:cxnLst/>
            <a:rect l="l" t="t" r="r" b="b"/>
            <a:pathLst>
              <a:path w="485139">
                <a:moveTo>
                  <a:pt x="0" y="0"/>
                </a:moveTo>
                <a:lnTo>
                  <a:pt x="48506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0" name="object 90"/>
          <p:cNvSpPr txBox="1"/>
          <p:nvPr/>
        </p:nvSpPr>
        <p:spPr>
          <a:xfrm>
            <a:off x="5987623" y="5128783"/>
            <a:ext cx="457633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405235" algn="l"/>
              </a:tabLst>
            </a:pPr>
            <a:r>
              <a:rPr sz="682" spc="-3" dirty="0">
                <a:latin typeface="Times New Roman"/>
                <a:cs typeface="Times New Roman"/>
              </a:rPr>
              <a:t>1	1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6318937" y="5260510"/>
            <a:ext cx="191799" cy="0"/>
          </a:xfrm>
          <a:custGeom>
            <a:avLst/>
            <a:gdLst/>
            <a:ahLst/>
            <a:cxnLst/>
            <a:rect l="l" t="t" r="r" b="b"/>
            <a:pathLst>
              <a:path w="281304">
                <a:moveTo>
                  <a:pt x="0" y="0"/>
                </a:moveTo>
                <a:lnTo>
                  <a:pt x="28116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2" name="object 92"/>
          <p:cNvSpPr txBox="1"/>
          <p:nvPr/>
        </p:nvSpPr>
        <p:spPr>
          <a:xfrm>
            <a:off x="5843830" y="5246321"/>
            <a:ext cx="675842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474938" algn="l"/>
              </a:tabLst>
            </a:pPr>
            <a:r>
              <a:rPr sz="682" spc="-3" dirty="0">
                <a:latin typeface="Times New Roman"/>
                <a:cs typeface="Times New Roman"/>
              </a:rPr>
              <a:t>2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37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Times New Roman"/>
                <a:cs typeface="Times New Roman"/>
              </a:rPr>
              <a:t>cos</a:t>
            </a:r>
            <a:r>
              <a:rPr sz="682" spc="-58" dirty="0">
                <a:latin typeface="Times New Roman"/>
                <a:cs typeface="Times New Roman"/>
              </a:rPr>
              <a:t> </a:t>
            </a:r>
            <a:r>
              <a:rPr sz="682" spc="-61" dirty="0">
                <a:latin typeface="DejaVu Serif"/>
                <a:cs typeface="DejaVu Serif"/>
              </a:rPr>
              <a:t>π	</a:t>
            </a:r>
            <a:r>
              <a:rPr sz="682" spc="-3" dirty="0">
                <a:latin typeface="Times New Roman"/>
                <a:cs typeface="Times New Roman"/>
              </a:rPr>
              <a:t>2 </a:t>
            </a:r>
            <a:r>
              <a:rPr sz="682" spc="-44" dirty="0">
                <a:latin typeface="DejaVu Sans"/>
                <a:cs typeface="DejaVu Sans"/>
              </a:rPr>
              <a:t>−</a:t>
            </a:r>
            <a:r>
              <a:rPr sz="682" spc="-136" dirty="0">
                <a:latin typeface="DejaVu Sans"/>
                <a:cs typeface="DejaVu Sans"/>
              </a:rPr>
              <a:t> </a:t>
            </a:r>
            <a:r>
              <a:rPr sz="682" spc="-3" dirty="0">
                <a:latin typeface="Times New Roman"/>
                <a:cs typeface="Times New Roman"/>
              </a:rPr>
              <a:t>1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6208862" y="5187145"/>
            <a:ext cx="503093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335963" algn="l"/>
              </a:tabLst>
            </a:pPr>
            <a:r>
              <a:rPr sz="682" spc="143" dirty="0">
                <a:latin typeface="Times New Roman"/>
                <a:cs typeface="Times New Roman"/>
              </a:rPr>
              <a:t>=	=</a:t>
            </a:r>
            <a:r>
              <a:rPr sz="682" spc="-34" dirty="0">
                <a:latin typeface="Times New Roman"/>
                <a:cs typeface="Times New Roman"/>
              </a:rPr>
              <a:t> </a:t>
            </a:r>
            <a:r>
              <a:rPr sz="682" spc="-17" dirty="0">
                <a:latin typeface="Times New Roman"/>
                <a:cs typeface="Times New Roman"/>
              </a:rPr>
              <a:t>1</a:t>
            </a:r>
            <a:r>
              <a:rPr sz="682" spc="-17" dirty="0">
                <a:latin typeface="DejaVu Serif"/>
                <a:cs typeface="DejaVu Serif"/>
              </a:rPr>
              <a:t>.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4061114" y="5370553"/>
            <a:ext cx="230591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3" dirty="0">
                <a:latin typeface="Times New Roman"/>
                <a:cs typeface="Times New Roman"/>
              </a:rPr>
              <a:t>If </a:t>
            </a:r>
            <a:r>
              <a:rPr sz="682" spc="-14" dirty="0">
                <a:latin typeface="Times New Roman"/>
                <a:cs typeface="Times New Roman"/>
              </a:rPr>
              <a:t>we </a:t>
            </a:r>
            <a:r>
              <a:rPr sz="682" spc="3" dirty="0">
                <a:latin typeface="Times New Roman"/>
                <a:cs typeface="Times New Roman"/>
              </a:rPr>
              <a:t>were </a:t>
            </a:r>
            <a:r>
              <a:rPr sz="682" spc="14" dirty="0">
                <a:latin typeface="Times New Roman"/>
                <a:cs typeface="Times New Roman"/>
              </a:rPr>
              <a:t>asked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716" spc="46" baseline="27777" dirty="0">
                <a:latin typeface="DejaVu Sans"/>
                <a:cs typeface="DejaVu Sans"/>
              </a:rPr>
              <a:t>j</a:t>
            </a:r>
            <a:r>
              <a:rPr sz="682" spc="31" dirty="0">
                <a:latin typeface="Times New Roman"/>
                <a:cs typeface="Times New Roman"/>
              </a:rPr>
              <a:t>(</a:t>
            </a:r>
            <a:r>
              <a:rPr sz="682" spc="31" dirty="0">
                <a:latin typeface="DejaVu Serif"/>
                <a:cs typeface="DejaVu Serif"/>
              </a:rPr>
              <a:t>π/</a:t>
            </a:r>
            <a:r>
              <a:rPr sz="682" spc="31" dirty="0">
                <a:latin typeface="Times New Roman"/>
                <a:cs typeface="Times New Roman"/>
              </a:rPr>
              <a:t>2), </a:t>
            </a:r>
            <a:r>
              <a:rPr sz="682" spc="34" dirty="0">
                <a:latin typeface="Times New Roman"/>
                <a:cs typeface="Times New Roman"/>
              </a:rPr>
              <a:t>then </a:t>
            </a:r>
            <a:r>
              <a:rPr sz="682" spc="10" dirty="0">
                <a:latin typeface="Times New Roman"/>
                <a:cs typeface="Times New Roman"/>
              </a:rPr>
              <a:t>all </a:t>
            </a:r>
            <a:r>
              <a:rPr sz="682" spc="-14" dirty="0">
                <a:latin typeface="Times New Roman"/>
                <a:cs typeface="Times New Roman"/>
              </a:rPr>
              <a:t>we </a:t>
            </a:r>
            <a:r>
              <a:rPr sz="682" spc="7" dirty="0">
                <a:latin typeface="Times New Roman"/>
                <a:cs typeface="Times New Roman"/>
              </a:rPr>
              <a:t>would </a:t>
            </a:r>
            <a:r>
              <a:rPr sz="682" spc="24" dirty="0">
                <a:latin typeface="Times New Roman"/>
                <a:cs typeface="Times New Roman"/>
              </a:rPr>
              <a:t>be </a:t>
            </a:r>
            <a:r>
              <a:rPr sz="682" spc="17" dirty="0">
                <a:latin typeface="Times New Roman"/>
                <a:cs typeface="Times New Roman"/>
              </a:rPr>
              <a:t>able </a:t>
            </a:r>
            <a:r>
              <a:rPr sz="682" spc="34" dirty="0">
                <a:latin typeface="Times New Roman"/>
                <a:cs typeface="Times New Roman"/>
              </a:rPr>
              <a:t>to </a:t>
            </a:r>
            <a:r>
              <a:rPr sz="682" spc="10" dirty="0">
                <a:latin typeface="Times New Roman"/>
                <a:cs typeface="Times New Roman"/>
              </a:rPr>
              <a:t>say</a:t>
            </a:r>
            <a:r>
              <a:rPr sz="682" spc="24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Times New Roman"/>
                <a:cs typeface="Times New Roman"/>
              </a:rPr>
              <a:t>is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5599011" y="5558265"/>
            <a:ext cx="389659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98" dirty="0">
                <a:latin typeface="DejaVu Serif"/>
                <a:cs typeface="DejaVu Serif"/>
              </a:rPr>
              <a:t> </a:t>
            </a:r>
            <a:r>
              <a:rPr sz="716" spc="46" baseline="31746" dirty="0">
                <a:latin typeface="DejaVu Sans"/>
                <a:cs typeface="DejaVu Sans"/>
              </a:rPr>
              <a:t>j</a:t>
            </a:r>
            <a:r>
              <a:rPr sz="682" spc="31" dirty="0">
                <a:latin typeface="Times New Roman"/>
                <a:cs typeface="Times New Roman"/>
              </a:rPr>
              <a:t>(</a:t>
            </a:r>
            <a:r>
              <a:rPr sz="682" spc="31" dirty="0">
                <a:latin typeface="DejaVu Serif"/>
                <a:cs typeface="DejaVu Serif"/>
              </a:rPr>
              <a:t>π/</a:t>
            </a:r>
            <a:r>
              <a:rPr sz="682" spc="31" dirty="0">
                <a:latin typeface="Times New Roman"/>
                <a:cs typeface="Times New Roman"/>
              </a:rPr>
              <a:t>2)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6251984" y="5499911"/>
            <a:ext cx="60614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3" dirty="0">
                <a:latin typeface="Times New Roman"/>
                <a:cs typeface="Times New Roman"/>
              </a:rPr>
              <a:t>1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6014405" y="5631630"/>
            <a:ext cx="535998" cy="0"/>
          </a:xfrm>
          <a:custGeom>
            <a:avLst/>
            <a:gdLst/>
            <a:ahLst/>
            <a:cxnLst/>
            <a:rect l="l" t="t" r="r" b="b"/>
            <a:pathLst>
              <a:path w="786129">
                <a:moveTo>
                  <a:pt x="0" y="0"/>
                </a:moveTo>
                <a:lnTo>
                  <a:pt x="7855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8" name="object 98"/>
          <p:cNvSpPr txBox="1"/>
          <p:nvPr/>
        </p:nvSpPr>
        <p:spPr>
          <a:xfrm>
            <a:off x="6005746" y="5617441"/>
            <a:ext cx="552883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3" dirty="0">
                <a:latin typeface="Times New Roman"/>
                <a:cs typeface="Times New Roman"/>
              </a:rPr>
              <a:t>2</a:t>
            </a:r>
            <a:r>
              <a:rPr sz="682" spc="-37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37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Times New Roman"/>
                <a:cs typeface="Times New Roman"/>
              </a:rPr>
              <a:t>cos</a:t>
            </a:r>
            <a:r>
              <a:rPr sz="682" spc="-68" dirty="0">
                <a:latin typeface="Times New Roman"/>
                <a:cs typeface="Times New Roman"/>
              </a:rPr>
              <a:t> </a:t>
            </a: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53" dirty="0">
                <a:latin typeface="DejaVu Serif"/>
                <a:cs typeface="DejaVu Serif"/>
              </a:rPr>
              <a:t> </a:t>
            </a:r>
            <a:r>
              <a:rPr sz="682" spc="27" dirty="0">
                <a:latin typeface="Times New Roman"/>
                <a:cs typeface="Times New Roman"/>
              </a:rPr>
              <a:t>(</a:t>
            </a:r>
            <a:r>
              <a:rPr sz="682" spc="27" dirty="0">
                <a:latin typeface="DejaVu Serif"/>
                <a:cs typeface="DejaVu Serif"/>
              </a:rPr>
              <a:t>π/</a:t>
            </a:r>
            <a:r>
              <a:rPr sz="682" spc="27" dirty="0">
                <a:latin typeface="Times New Roman"/>
                <a:cs typeface="Times New Roman"/>
              </a:rPr>
              <a:t>2)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6551702" y="5558265"/>
            <a:ext cx="41564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31" dirty="0">
                <a:latin typeface="DejaVu Serif"/>
                <a:cs typeface="DejaVu Serif"/>
              </a:rPr>
              <a:t>.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4058005" y="5755900"/>
            <a:ext cx="2993881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7" dirty="0">
                <a:latin typeface="Times New Roman"/>
                <a:cs typeface="Times New Roman"/>
              </a:rPr>
              <a:t>To </a:t>
            </a:r>
            <a:r>
              <a:rPr sz="682" spc="10" dirty="0">
                <a:latin typeface="Times New Roman"/>
                <a:cs typeface="Times New Roman"/>
              </a:rPr>
              <a:t>say </a:t>
            </a:r>
            <a:r>
              <a:rPr sz="682" spc="17" dirty="0">
                <a:latin typeface="Times New Roman"/>
                <a:cs typeface="Times New Roman"/>
              </a:rPr>
              <a:t>more </a:t>
            </a:r>
            <a:r>
              <a:rPr sz="682" spc="-14" dirty="0">
                <a:latin typeface="Times New Roman"/>
                <a:cs typeface="Times New Roman"/>
              </a:rPr>
              <a:t>we </a:t>
            </a:r>
            <a:r>
              <a:rPr sz="682" spc="7" dirty="0">
                <a:latin typeface="Times New Roman"/>
                <a:cs typeface="Times New Roman"/>
              </a:rPr>
              <a:t>would </a:t>
            </a:r>
            <a:r>
              <a:rPr sz="682" spc="14" dirty="0">
                <a:latin typeface="Times New Roman"/>
                <a:cs typeface="Times New Roman"/>
              </a:rPr>
              <a:t>first </a:t>
            </a:r>
            <a:r>
              <a:rPr sz="682" spc="10" dirty="0">
                <a:latin typeface="Times New Roman"/>
                <a:cs typeface="Times New Roman"/>
              </a:rPr>
              <a:t>have </a:t>
            </a:r>
            <a:r>
              <a:rPr sz="682" spc="34" dirty="0">
                <a:latin typeface="Times New Roman"/>
                <a:cs typeface="Times New Roman"/>
              </a:rPr>
              <a:t>to </a:t>
            </a:r>
            <a:r>
              <a:rPr sz="682" spc="7" dirty="0">
                <a:latin typeface="Times New Roman"/>
                <a:cs typeface="Times New Roman"/>
              </a:rPr>
              <a:t>find </a:t>
            </a:r>
            <a:r>
              <a:rPr sz="682" spc="-55" dirty="0">
                <a:latin typeface="DejaVu Serif"/>
                <a:cs typeface="DejaVu Serif"/>
              </a:rPr>
              <a:t>y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spc="24" dirty="0">
                <a:latin typeface="Times New Roman"/>
                <a:cs typeface="Times New Roman"/>
              </a:rPr>
              <a:t>(</a:t>
            </a:r>
            <a:r>
              <a:rPr sz="682" spc="24" dirty="0">
                <a:latin typeface="DejaVu Serif"/>
                <a:cs typeface="DejaVu Serif"/>
              </a:rPr>
              <a:t>π/</a:t>
            </a:r>
            <a:r>
              <a:rPr sz="682" spc="24" dirty="0">
                <a:latin typeface="Times New Roman"/>
                <a:cs typeface="Times New Roman"/>
              </a:rPr>
              <a:t>2), </a:t>
            </a:r>
            <a:r>
              <a:rPr sz="682" spc="7" dirty="0">
                <a:latin typeface="Times New Roman"/>
                <a:cs typeface="Times New Roman"/>
              </a:rPr>
              <a:t>which </a:t>
            </a:r>
            <a:r>
              <a:rPr sz="682" spc="10" dirty="0">
                <a:latin typeface="Times New Roman"/>
                <a:cs typeface="Times New Roman"/>
              </a:rPr>
              <a:t>one does </a:t>
            </a:r>
            <a:r>
              <a:rPr sz="682" spc="14" dirty="0">
                <a:latin typeface="Times New Roman"/>
                <a:cs typeface="Times New Roman"/>
              </a:rPr>
              <a:t>by</a:t>
            </a:r>
            <a:r>
              <a:rPr sz="682" spc="31" dirty="0">
                <a:latin typeface="Times New Roman"/>
                <a:cs typeface="Times New Roman"/>
              </a:rPr>
              <a:t> </a:t>
            </a:r>
            <a:r>
              <a:rPr sz="682" spc="7" dirty="0">
                <a:latin typeface="Times New Roman"/>
                <a:cs typeface="Times New Roman"/>
              </a:rPr>
              <a:t>solving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6286560" y="5866806"/>
            <a:ext cx="66675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61" dirty="0">
                <a:latin typeface="DejaVu Serif"/>
                <a:cs typeface="DejaVu Serif"/>
              </a:rPr>
              <a:t>π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6295219" y="5998524"/>
            <a:ext cx="52388" cy="0"/>
          </a:xfrm>
          <a:custGeom>
            <a:avLst/>
            <a:gdLst/>
            <a:ahLst/>
            <a:cxnLst/>
            <a:rect l="l" t="t" r="r" b="b"/>
            <a:pathLst>
              <a:path w="76835">
                <a:moveTo>
                  <a:pt x="0" y="0"/>
                </a:moveTo>
                <a:lnTo>
                  <a:pt x="7665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3" name="object 103"/>
          <p:cNvSpPr txBox="1"/>
          <p:nvPr/>
        </p:nvSpPr>
        <p:spPr>
          <a:xfrm>
            <a:off x="5801539" y="5925159"/>
            <a:ext cx="589251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555899" algn="l"/>
              </a:tabLst>
            </a:pPr>
            <a:r>
              <a:rPr sz="682" spc="-3" dirty="0">
                <a:latin typeface="Times New Roman"/>
                <a:cs typeface="Times New Roman"/>
              </a:rPr>
              <a:t>2</a:t>
            </a:r>
            <a:r>
              <a:rPr sz="682" spc="-55" dirty="0">
                <a:latin typeface="DejaVu Serif"/>
                <a:cs typeface="DejaVu Serif"/>
              </a:rPr>
              <a:t>y</a:t>
            </a:r>
            <a:r>
              <a:rPr sz="682" spc="-44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sin</a:t>
            </a:r>
            <a:r>
              <a:rPr sz="682" spc="-58" dirty="0">
                <a:latin typeface="Times New Roman"/>
                <a:cs typeface="Times New Roman"/>
              </a:rPr>
              <a:t> </a:t>
            </a:r>
            <a:r>
              <a:rPr sz="682" spc="-55" dirty="0">
                <a:latin typeface="DejaVu Serif"/>
                <a:cs typeface="DejaVu Serif"/>
              </a:rPr>
              <a:t>y</a:t>
            </a:r>
            <a:r>
              <a:rPr sz="682" spc="-7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dirty="0">
                <a:latin typeface="Times New Roman"/>
                <a:cs typeface="Times New Roman"/>
              </a:rPr>
              <a:t>	</a:t>
            </a:r>
            <a:r>
              <a:rPr sz="682" spc="-31" dirty="0">
                <a:latin typeface="DejaVu Serif"/>
                <a:cs typeface="DejaVu Serif"/>
              </a:rPr>
              <a:t>.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6291123" y="6005902"/>
            <a:ext cx="60614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659">
              <a:lnSpc>
                <a:spcPts val="712"/>
              </a:lnSpc>
            </a:pPr>
            <a:r>
              <a:rPr sz="682" spc="-3" dirty="0">
                <a:latin typeface="Times New Roman"/>
                <a:cs typeface="Times New Roman"/>
              </a:rPr>
              <a:t>2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105" name="object 105"/>
          <p:cNvSpPr txBox="1">
            <a:spLocks noGrp="1"/>
          </p:cNvSpPr>
          <p:nvPr>
            <p:ph type="sldNum" sz="quarter" idx="4294967295"/>
          </p:nvPr>
        </p:nvSpPr>
        <p:spPr>
          <a:xfrm>
            <a:off x="3446318" y="0"/>
            <a:ext cx="0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318">
              <a:lnSpc>
                <a:spcPts val="522"/>
              </a:lnSpc>
            </a:pPr>
            <a:fld id="{81D60167-4931-47E6-BA6A-407CBD079E47}" type="slidenum">
              <a:rPr spc="31" dirty="0"/>
              <a:pPr marL="17318">
                <a:lnSpc>
                  <a:spcPts val="522"/>
                </a:lnSpc>
              </a:pPr>
              <a:t>2</a:t>
            </a:fld>
            <a:endParaRPr spc="31" dirty="0"/>
          </a:p>
        </p:txBody>
      </p:sp>
    </p:spTree>
    <p:extLst>
      <p:ext uri="{BB962C8B-B14F-4D97-AF65-F5344CB8AC3E}">
        <p14:creationId xmlns:p14="http://schemas.microsoft.com/office/powerpoint/2010/main" val="2107993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16397" y="614799"/>
            <a:ext cx="2535382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b="1" dirty="0">
                <a:latin typeface="Georgia"/>
                <a:cs typeface="Georgia"/>
              </a:rPr>
              <a:t>15.5. </a:t>
            </a:r>
            <a:r>
              <a:rPr sz="682" b="1" spc="-17" dirty="0">
                <a:latin typeface="Georgia"/>
                <a:cs typeface="Georgia"/>
              </a:rPr>
              <a:t>Derivatives </a:t>
            </a:r>
            <a:r>
              <a:rPr sz="682" b="1" spc="-37" dirty="0">
                <a:latin typeface="Georgia"/>
                <a:cs typeface="Georgia"/>
              </a:rPr>
              <a:t>of </a:t>
            </a:r>
            <a:r>
              <a:rPr sz="682" b="1" spc="7" dirty="0">
                <a:latin typeface="Georgia"/>
                <a:cs typeface="Georgia"/>
              </a:rPr>
              <a:t>Arc </a:t>
            </a:r>
            <a:r>
              <a:rPr sz="682" b="1" spc="-27" dirty="0">
                <a:latin typeface="Georgia"/>
                <a:cs typeface="Georgia"/>
              </a:rPr>
              <a:t>Sine </a:t>
            </a:r>
            <a:r>
              <a:rPr sz="682" b="1" spc="-31" dirty="0">
                <a:latin typeface="Georgia"/>
                <a:cs typeface="Georgia"/>
              </a:rPr>
              <a:t>and </a:t>
            </a:r>
            <a:r>
              <a:rPr sz="682" b="1" spc="7" dirty="0">
                <a:latin typeface="Georgia"/>
                <a:cs typeface="Georgia"/>
              </a:rPr>
              <a:t>Arc </a:t>
            </a:r>
            <a:r>
              <a:rPr sz="682" b="1" spc="-17" dirty="0">
                <a:latin typeface="Georgia"/>
                <a:cs typeface="Georgia"/>
              </a:rPr>
              <a:t>Tangent. </a:t>
            </a:r>
            <a:r>
              <a:rPr sz="682" spc="10" dirty="0">
                <a:latin typeface="Times New Roman"/>
                <a:cs typeface="Times New Roman"/>
              </a:rPr>
              <a:t>Recall</a:t>
            </a:r>
            <a:r>
              <a:rPr sz="682" spc="170" dirty="0">
                <a:latin typeface="Times New Roman"/>
                <a:cs typeface="Times New Roman"/>
              </a:rPr>
              <a:t> </a:t>
            </a:r>
            <a:r>
              <a:rPr sz="682" spc="55" dirty="0">
                <a:latin typeface="Times New Roman"/>
                <a:cs typeface="Times New Roman"/>
              </a:rPr>
              <a:t>that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550394" y="746459"/>
            <a:ext cx="58016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u="sng" spc="3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π</a:t>
            </a:r>
            <a:endParaRPr sz="477">
              <a:latin typeface="DejaVu Serif"/>
              <a:cs typeface="DejaVu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54455" y="810181"/>
            <a:ext cx="51955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31" dirty="0">
                <a:latin typeface="Times New Roman"/>
                <a:cs typeface="Times New Roman"/>
              </a:rPr>
              <a:t>2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89042" y="746459"/>
            <a:ext cx="58016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u="sng" spc="3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π</a:t>
            </a:r>
            <a:endParaRPr sz="477">
              <a:latin typeface="DejaVu Serif"/>
              <a:cs typeface="DejaVu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93103" y="810181"/>
            <a:ext cx="51955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31" dirty="0">
                <a:latin typeface="Times New Roman"/>
                <a:cs typeface="Times New Roman"/>
              </a:rPr>
              <a:t>2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61114" y="894305"/>
            <a:ext cx="156297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34" dirty="0">
                <a:latin typeface="Times New Roman"/>
                <a:cs typeface="Times New Roman"/>
              </a:rPr>
              <a:t>and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90120" y="754548"/>
            <a:ext cx="1793298" cy="36519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27275">
              <a:spcBef>
                <a:spcPts val="65"/>
              </a:spcBef>
              <a:tabLst>
                <a:tab pos="1445597" algn="l"/>
                <a:tab pos="1760346" algn="l"/>
              </a:tabLst>
            </a:pPr>
            <a:r>
              <a:rPr sz="682" spc="-55" dirty="0">
                <a:latin typeface="DejaVu Serif"/>
                <a:cs typeface="DejaVu Serif"/>
              </a:rPr>
              <a:t>y</a:t>
            </a:r>
            <a:r>
              <a:rPr sz="682" spc="-7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7" dirty="0">
                <a:latin typeface="Times New Roman"/>
                <a:cs typeface="Times New Roman"/>
              </a:rPr>
              <a:t> arcsin</a:t>
            </a:r>
            <a:r>
              <a:rPr sz="682" spc="-58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DejaVu Serif"/>
                <a:cs typeface="DejaVu Serif"/>
              </a:rPr>
              <a:t>x </a:t>
            </a:r>
            <a:r>
              <a:rPr sz="682" spc="-58" dirty="0">
                <a:latin typeface="DejaVu Serif"/>
                <a:cs typeface="DejaVu Serif"/>
              </a:rPr>
              <a:t> </a:t>
            </a:r>
            <a:r>
              <a:rPr sz="682" spc="-10" dirty="0">
                <a:latin typeface="DejaVu Sans"/>
                <a:cs typeface="DejaVu Sans"/>
              </a:rPr>
              <a:t>⇐</a:t>
            </a:r>
            <a:r>
              <a:rPr sz="682" spc="106" dirty="0">
                <a:latin typeface="DejaVu Sans"/>
                <a:cs typeface="DejaVu Sans"/>
              </a:rPr>
              <a:t>⇒</a:t>
            </a:r>
            <a:r>
              <a:rPr sz="682" dirty="0">
                <a:latin typeface="DejaVu Sans"/>
                <a:cs typeface="DejaVu Sans"/>
              </a:rPr>
              <a:t> </a:t>
            </a:r>
            <a:r>
              <a:rPr sz="682" spc="-58" dirty="0">
                <a:latin typeface="DejaVu Sans"/>
                <a:cs typeface="DejaVu Sans"/>
              </a:rPr>
              <a:t> </a:t>
            </a:r>
            <a:r>
              <a:rPr sz="682" dirty="0">
                <a:latin typeface="DejaVu Serif"/>
                <a:cs typeface="DejaVu Serif"/>
              </a:rPr>
              <a:t>x</a:t>
            </a:r>
            <a:r>
              <a:rPr sz="682" spc="-31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sin</a:t>
            </a:r>
            <a:r>
              <a:rPr sz="682" spc="-58" dirty="0">
                <a:latin typeface="Times New Roman"/>
                <a:cs typeface="Times New Roman"/>
              </a:rPr>
              <a:t> </a:t>
            </a:r>
            <a:r>
              <a:rPr sz="682" spc="-55" dirty="0">
                <a:latin typeface="DejaVu Serif"/>
                <a:cs typeface="DejaVu Serif"/>
              </a:rPr>
              <a:t>y</a:t>
            </a:r>
            <a:r>
              <a:rPr sz="682" spc="34" dirty="0">
                <a:latin typeface="DejaVu Serif"/>
                <a:cs typeface="DejaVu Serif"/>
              </a:rPr>
              <a:t> </a:t>
            </a:r>
            <a:r>
              <a:rPr sz="682" spc="34" dirty="0">
                <a:latin typeface="Times New Roman"/>
                <a:cs typeface="Times New Roman"/>
              </a:rPr>
              <a:t>and</a:t>
            </a:r>
            <a:r>
              <a:rPr sz="682" dirty="0">
                <a:latin typeface="Times New Roman"/>
                <a:cs typeface="Times New Roman"/>
              </a:rPr>
              <a:t> </a:t>
            </a:r>
            <a:r>
              <a:rPr sz="682" spc="34" dirty="0">
                <a:latin typeface="Times New Roman"/>
                <a:cs typeface="Times New Roman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−</a:t>
            </a:r>
            <a:r>
              <a:rPr sz="682" dirty="0">
                <a:latin typeface="DejaVu Sans"/>
                <a:cs typeface="DejaVu Sans"/>
              </a:rPr>
              <a:t>	</a:t>
            </a:r>
            <a:r>
              <a:rPr sz="682" spc="-44" dirty="0">
                <a:latin typeface="DejaVu Sans"/>
                <a:cs typeface="DejaVu Sans"/>
              </a:rPr>
              <a:t>≤</a:t>
            </a:r>
            <a:r>
              <a:rPr sz="682" spc="-31" dirty="0">
                <a:latin typeface="DejaVu Sans"/>
                <a:cs typeface="DejaVu Sans"/>
              </a:rPr>
              <a:t> </a:t>
            </a:r>
            <a:r>
              <a:rPr sz="682" spc="-55" dirty="0">
                <a:latin typeface="DejaVu Serif"/>
                <a:cs typeface="DejaVu Serif"/>
              </a:rPr>
              <a:t>y</a:t>
            </a:r>
            <a:r>
              <a:rPr sz="682" spc="-7" dirty="0">
                <a:latin typeface="DejaVu Serif"/>
                <a:cs typeface="DejaVu Serif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≤</a:t>
            </a:r>
            <a:r>
              <a:rPr sz="682" dirty="0">
                <a:latin typeface="DejaVu Sans"/>
                <a:cs typeface="DejaVu Sans"/>
              </a:rPr>
              <a:t>	</a:t>
            </a:r>
            <a:r>
              <a:rPr sz="682" spc="-31" dirty="0">
                <a:latin typeface="DejaVu Serif"/>
                <a:cs typeface="DejaVu Serif"/>
              </a:rPr>
              <a:t>,</a:t>
            </a:r>
            <a:endParaRPr sz="682">
              <a:latin typeface="DejaVu Serif"/>
              <a:cs typeface="DejaVu Serif"/>
            </a:endParaRPr>
          </a:p>
          <a:p>
            <a:pPr>
              <a:lnSpc>
                <a:spcPct val="100000"/>
              </a:lnSpc>
            </a:pPr>
            <a:endParaRPr sz="955">
              <a:latin typeface="Times New Roman"/>
              <a:cs typeface="Times New Roman"/>
            </a:endParaRPr>
          </a:p>
          <a:p>
            <a:pPr marL="8659"/>
            <a:r>
              <a:rPr sz="682" spc="-55" dirty="0">
                <a:latin typeface="DejaVu Serif"/>
                <a:cs typeface="DejaVu Serif"/>
              </a:rPr>
              <a:t>y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34" dirty="0">
                <a:latin typeface="Times New Roman"/>
                <a:cs typeface="Times New Roman"/>
              </a:rPr>
              <a:t>arctan </a:t>
            </a:r>
            <a:r>
              <a:rPr sz="682" dirty="0">
                <a:latin typeface="DejaVu Serif"/>
                <a:cs typeface="DejaVu Serif"/>
              </a:rPr>
              <a:t>x</a:t>
            </a:r>
            <a:r>
              <a:rPr sz="682" spc="-14" dirty="0">
                <a:latin typeface="DejaVu Serif"/>
                <a:cs typeface="DejaVu Serif"/>
              </a:rPr>
              <a:t> </a:t>
            </a:r>
            <a:r>
              <a:rPr sz="682" spc="48" dirty="0">
                <a:latin typeface="DejaVu Sans"/>
                <a:cs typeface="DejaVu Sans"/>
              </a:rPr>
              <a:t>⇐⇒</a:t>
            </a:r>
            <a:endParaRPr sz="682">
              <a:latin typeface="DejaVu Sans"/>
              <a:cs typeface="DejaVu San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569089" y="989736"/>
            <a:ext cx="58016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u="sng" spc="3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π</a:t>
            </a:r>
            <a:endParaRPr sz="477">
              <a:latin typeface="DejaVu Serif"/>
              <a:cs typeface="DejaVu Serif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573150" y="1053450"/>
            <a:ext cx="51955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31" dirty="0">
                <a:latin typeface="Times New Roman"/>
                <a:cs typeface="Times New Roman"/>
              </a:rPr>
              <a:t>2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907737" y="989736"/>
            <a:ext cx="58016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u="sng" spc="3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π</a:t>
            </a:r>
            <a:endParaRPr sz="477">
              <a:latin typeface="DejaVu Serif"/>
              <a:cs typeface="DejaVu Serif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911799" y="1053450"/>
            <a:ext cx="51955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31" dirty="0">
                <a:latin typeface="Times New Roman"/>
                <a:cs typeface="Times New Roman"/>
              </a:rPr>
              <a:t>2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908097" y="997825"/>
            <a:ext cx="109407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746394" algn="l"/>
                <a:tab pos="1060710" algn="l"/>
              </a:tabLst>
            </a:pPr>
            <a:r>
              <a:rPr sz="682" dirty="0">
                <a:latin typeface="DejaVu Serif"/>
                <a:cs typeface="DejaVu Serif"/>
              </a:rPr>
              <a:t>x</a:t>
            </a:r>
            <a:r>
              <a:rPr sz="682" spc="-31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48" dirty="0">
                <a:latin typeface="Times New Roman"/>
                <a:cs typeface="Times New Roman"/>
              </a:rPr>
              <a:t>tan</a:t>
            </a:r>
            <a:r>
              <a:rPr sz="682" spc="-58" dirty="0">
                <a:latin typeface="Times New Roman"/>
                <a:cs typeface="Times New Roman"/>
              </a:rPr>
              <a:t> </a:t>
            </a:r>
            <a:r>
              <a:rPr sz="682" spc="-55" dirty="0">
                <a:latin typeface="DejaVu Serif"/>
                <a:cs typeface="DejaVu Serif"/>
              </a:rPr>
              <a:t>y</a:t>
            </a:r>
            <a:r>
              <a:rPr sz="682" spc="34" dirty="0">
                <a:latin typeface="DejaVu Serif"/>
                <a:cs typeface="DejaVu Serif"/>
              </a:rPr>
              <a:t> </a:t>
            </a:r>
            <a:r>
              <a:rPr sz="682" spc="34" dirty="0">
                <a:latin typeface="Times New Roman"/>
                <a:cs typeface="Times New Roman"/>
              </a:rPr>
              <a:t>and</a:t>
            </a:r>
            <a:r>
              <a:rPr sz="682" dirty="0">
                <a:latin typeface="Times New Roman"/>
                <a:cs typeface="Times New Roman"/>
              </a:rPr>
              <a:t> </a:t>
            </a:r>
            <a:r>
              <a:rPr sz="682" spc="34" dirty="0">
                <a:latin typeface="Times New Roman"/>
                <a:cs typeface="Times New Roman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−</a:t>
            </a:r>
            <a:r>
              <a:rPr sz="682" dirty="0">
                <a:latin typeface="DejaVu Sans"/>
                <a:cs typeface="DejaVu Sans"/>
              </a:rPr>
              <a:t>	</a:t>
            </a:r>
            <a:r>
              <a:rPr sz="682" spc="-44" dirty="0">
                <a:latin typeface="DejaVu Serif"/>
                <a:cs typeface="DejaVu Serif"/>
              </a:rPr>
              <a:t>&lt;</a:t>
            </a:r>
            <a:r>
              <a:rPr sz="682" spc="-31" dirty="0">
                <a:latin typeface="DejaVu Serif"/>
                <a:cs typeface="DejaVu Serif"/>
              </a:rPr>
              <a:t> </a:t>
            </a:r>
            <a:r>
              <a:rPr sz="682" spc="-55" dirty="0">
                <a:latin typeface="DejaVu Serif"/>
                <a:cs typeface="DejaVu Serif"/>
              </a:rPr>
              <a:t>y</a:t>
            </a:r>
            <a:r>
              <a:rPr sz="682" spc="-7" dirty="0">
                <a:latin typeface="DejaVu Serif"/>
                <a:cs typeface="DejaVu Serif"/>
              </a:rPr>
              <a:t> </a:t>
            </a:r>
            <a:r>
              <a:rPr sz="682" spc="-44" dirty="0">
                <a:latin typeface="DejaVu Serif"/>
                <a:cs typeface="DejaVu Serif"/>
              </a:rPr>
              <a:t>&lt;</a:t>
            </a:r>
            <a:r>
              <a:rPr sz="682" dirty="0">
                <a:latin typeface="DejaVu Serif"/>
                <a:cs typeface="DejaVu Serif"/>
              </a:rPr>
              <a:t>	</a:t>
            </a:r>
            <a:r>
              <a:rPr sz="682" spc="-31" dirty="0">
                <a:latin typeface="DejaVu Serif"/>
                <a:cs typeface="DejaVu Serif"/>
              </a:rPr>
              <a:t>.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216397" y="1178981"/>
            <a:ext cx="68666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b="1" spc="-7" dirty="0">
                <a:latin typeface="Georgia"/>
                <a:cs typeface="Georgia"/>
              </a:rPr>
              <a:t>15.6.</a:t>
            </a:r>
            <a:r>
              <a:rPr sz="682" b="1" spc="17" dirty="0">
                <a:latin typeface="Georgia"/>
                <a:cs typeface="Georgia"/>
              </a:rPr>
              <a:t> </a:t>
            </a:r>
            <a:r>
              <a:rPr sz="682" b="1" spc="-20" dirty="0">
                <a:latin typeface="Georgia"/>
                <a:cs typeface="Georgia"/>
              </a:rPr>
              <a:t>Theorem.</a:t>
            </a:r>
            <a:endParaRPr sz="682">
              <a:latin typeface="Georgia"/>
              <a:cs typeface="Georg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693171" y="1283748"/>
            <a:ext cx="361517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85" dirty="0">
                <a:latin typeface="DejaVu Serif"/>
                <a:cs typeface="DejaVu Serif"/>
              </a:rPr>
              <a:t>d </a:t>
            </a:r>
            <a:r>
              <a:rPr sz="682" spc="17" dirty="0">
                <a:latin typeface="Times New Roman"/>
                <a:cs typeface="Times New Roman"/>
              </a:rPr>
              <a:t>arcsin</a:t>
            </a:r>
            <a:r>
              <a:rPr sz="682" spc="-119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DejaVu Serif"/>
                <a:cs typeface="DejaVu Serif"/>
              </a:rPr>
              <a:t>x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701830" y="1415467"/>
            <a:ext cx="344199" cy="0"/>
          </a:xfrm>
          <a:custGeom>
            <a:avLst/>
            <a:gdLst/>
            <a:ahLst/>
            <a:cxnLst/>
            <a:rect l="l" t="t" r="r" b="b"/>
            <a:pathLst>
              <a:path w="504825">
                <a:moveTo>
                  <a:pt x="0" y="0"/>
                </a:moveTo>
                <a:lnTo>
                  <a:pt x="50473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7" name="object 17"/>
          <p:cNvSpPr txBox="1"/>
          <p:nvPr/>
        </p:nvSpPr>
        <p:spPr>
          <a:xfrm>
            <a:off x="5818138" y="1401286"/>
            <a:ext cx="111702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41" dirty="0">
                <a:latin typeface="DejaVu Serif"/>
                <a:cs typeface="DejaVu Serif"/>
              </a:rPr>
              <a:t>dx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305705" y="1283748"/>
            <a:ext cx="60614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3" dirty="0">
                <a:latin typeface="Times New Roman"/>
                <a:cs typeface="Times New Roman"/>
              </a:rPr>
              <a:t>1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6181699" y="1415467"/>
            <a:ext cx="308697" cy="0"/>
          </a:xfrm>
          <a:custGeom>
            <a:avLst/>
            <a:gdLst/>
            <a:ahLst/>
            <a:cxnLst/>
            <a:rect l="l" t="t" r="r" b="b"/>
            <a:pathLst>
              <a:path w="452754">
                <a:moveTo>
                  <a:pt x="0" y="0"/>
                </a:moveTo>
                <a:lnTo>
                  <a:pt x="45241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0" name="object 20"/>
          <p:cNvSpPr/>
          <p:nvPr/>
        </p:nvSpPr>
        <p:spPr>
          <a:xfrm>
            <a:off x="6253587" y="1432724"/>
            <a:ext cx="236826" cy="0"/>
          </a:xfrm>
          <a:custGeom>
            <a:avLst/>
            <a:gdLst/>
            <a:ahLst/>
            <a:cxnLst/>
            <a:rect l="l" t="t" r="r" b="b"/>
            <a:pathLst>
              <a:path w="347345">
                <a:moveTo>
                  <a:pt x="0" y="0"/>
                </a:moveTo>
                <a:lnTo>
                  <a:pt x="34697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1" name="object 21"/>
          <p:cNvSpPr txBox="1"/>
          <p:nvPr/>
        </p:nvSpPr>
        <p:spPr>
          <a:xfrm>
            <a:off x="6071633" y="1411409"/>
            <a:ext cx="422997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1023" spc="215" baseline="44444" dirty="0">
                <a:latin typeface="Times New Roman"/>
                <a:cs typeface="Times New Roman"/>
              </a:rPr>
              <a:t>=</a:t>
            </a:r>
            <a:r>
              <a:rPr sz="1023" spc="-102" baseline="44444" dirty="0">
                <a:latin typeface="Times New Roman"/>
                <a:cs typeface="Times New Roman"/>
              </a:rPr>
              <a:t> </a:t>
            </a:r>
            <a:r>
              <a:rPr sz="1023" spc="97" baseline="47222" dirty="0">
                <a:latin typeface="DejaVu Sans"/>
                <a:cs typeface="DejaVu Sans"/>
              </a:rPr>
              <a:t>√</a:t>
            </a:r>
            <a:r>
              <a:rPr sz="682" spc="65" dirty="0">
                <a:latin typeface="Times New Roman"/>
                <a:cs typeface="Times New Roman"/>
              </a:rPr>
              <a:t>1 </a:t>
            </a:r>
            <a:r>
              <a:rPr sz="682" spc="-44" dirty="0">
                <a:latin typeface="DejaVu Sans"/>
                <a:cs typeface="DejaVu Sans"/>
              </a:rPr>
              <a:t>− </a:t>
            </a:r>
            <a:r>
              <a:rPr sz="682" spc="17" dirty="0">
                <a:latin typeface="DejaVu Serif"/>
                <a:cs typeface="DejaVu Serif"/>
              </a:rPr>
              <a:t>x</a:t>
            </a:r>
            <a:r>
              <a:rPr sz="716" spc="25" baseline="23809" dirty="0">
                <a:latin typeface="Times New Roman"/>
                <a:cs typeface="Times New Roman"/>
              </a:rPr>
              <a:t>2</a:t>
            </a:r>
            <a:endParaRPr sz="716" baseline="23809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719771" y="1516755"/>
            <a:ext cx="380134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85" dirty="0">
                <a:latin typeface="DejaVu Serif"/>
                <a:cs typeface="DejaVu Serif"/>
              </a:rPr>
              <a:t>d </a:t>
            </a:r>
            <a:r>
              <a:rPr sz="682" spc="34" dirty="0">
                <a:latin typeface="Times New Roman"/>
                <a:cs typeface="Times New Roman"/>
              </a:rPr>
              <a:t>arctan</a:t>
            </a:r>
            <a:r>
              <a:rPr sz="682" spc="-116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DejaVu Serif"/>
                <a:cs typeface="DejaVu Serif"/>
              </a:rPr>
              <a:t>x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5728430" y="1648474"/>
            <a:ext cx="363249" cy="0"/>
          </a:xfrm>
          <a:custGeom>
            <a:avLst/>
            <a:gdLst/>
            <a:ahLst/>
            <a:cxnLst/>
            <a:rect l="l" t="t" r="r" b="b"/>
            <a:pathLst>
              <a:path w="532764">
                <a:moveTo>
                  <a:pt x="0" y="0"/>
                </a:moveTo>
                <a:lnTo>
                  <a:pt x="53215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4" name="object 24"/>
          <p:cNvSpPr txBox="1"/>
          <p:nvPr/>
        </p:nvSpPr>
        <p:spPr>
          <a:xfrm>
            <a:off x="6315048" y="1516755"/>
            <a:ext cx="60614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3" dirty="0">
                <a:latin typeface="Times New Roman"/>
                <a:cs typeface="Times New Roman"/>
              </a:rPr>
              <a:t>1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6226995" y="1648474"/>
            <a:ext cx="236826" cy="0"/>
          </a:xfrm>
          <a:custGeom>
            <a:avLst/>
            <a:gdLst/>
            <a:ahLst/>
            <a:cxnLst/>
            <a:rect l="l" t="t" r="r" b="b"/>
            <a:pathLst>
              <a:path w="347345">
                <a:moveTo>
                  <a:pt x="0" y="0"/>
                </a:moveTo>
                <a:lnTo>
                  <a:pt x="34697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6" name="object 26"/>
          <p:cNvSpPr txBox="1"/>
          <p:nvPr/>
        </p:nvSpPr>
        <p:spPr>
          <a:xfrm>
            <a:off x="5854090" y="1575118"/>
            <a:ext cx="613930" cy="162195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algn="ctr">
              <a:lnSpc>
                <a:spcPts val="641"/>
              </a:lnSpc>
              <a:spcBef>
                <a:spcPts val="65"/>
              </a:spcBef>
            </a:pPr>
            <a:r>
              <a:rPr sz="682" spc="143" dirty="0">
                <a:latin typeface="Times New Roman"/>
                <a:cs typeface="Times New Roman"/>
              </a:rPr>
              <a:t>=</a:t>
            </a:r>
            <a:endParaRPr sz="682">
              <a:latin typeface="Times New Roman"/>
              <a:cs typeface="Times New Roman"/>
            </a:endParaRPr>
          </a:p>
          <a:p>
            <a:pPr algn="ctr">
              <a:lnSpc>
                <a:spcPts val="641"/>
              </a:lnSpc>
              <a:tabLst>
                <a:tab pos="364105" algn="l"/>
              </a:tabLst>
            </a:pPr>
            <a:r>
              <a:rPr sz="682" spc="-41" dirty="0">
                <a:latin typeface="DejaVu Serif"/>
                <a:cs typeface="DejaVu Serif"/>
              </a:rPr>
              <a:t>dx	</a:t>
            </a:r>
            <a:r>
              <a:rPr sz="682" spc="-3" dirty="0">
                <a:latin typeface="Times New Roman"/>
                <a:cs typeface="Times New Roman"/>
              </a:rPr>
              <a:t>1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92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DejaVu Serif"/>
                <a:cs typeface="DejaVu Serif"/>
              </a:rPr>
              <a:t>x</a:t>
            </a:r>
            <a:r>
              <a:rPr sz="716" spc="25" baseline="23809" dirty="0">
                <a:latin typeface="Times New Roman"/>
                <a:cs typeface="Times New Roman"/>
              </a:rPr>
              <a:t>2</a:t>
            </a:r>
            <a:endParaRPr sz="716" baseline="23809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216397" y="1896032"/>
            <a:ext cx="2460914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06" dirty="0">
                <a:latin typeface="Times New Roman"/>
                <a:cs typeface="Times New Roman"/>
              </a:rPr>
              <a:t>Proof. </a:t>
            </a:r>
            <a:r>
              <a:rPr sz="682" spc="-3" dirty="0">
                <a:latin typeface="Times New Roman"/>
                <a:cs typeface="Times New Roman"/>
              </a:rPr>
              <a:t>If </a:t>
            </a:r>
            <a:r>
              <a:rPr sz="682" spc="-55" dirty="0">
                <a:latin typeface="DejaVu Serif"/>
                <a:cs typeface="DejaVu Serif"/>
              </a:rPr>
              <a:t>y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17" dirty="0">
                <a:latin typeface="Times New Roman"/>
                <a:cs typeface="Times New Roman"/>
              </a:rPr>
              <a:t>arcsin </a:t>
            </a:r>
            <a:r>
              <a:rPr sz="682" dirty="0">
                <a:latin typeface="DejaVu Serif"/>
                <a:cs typeface="DejaVu Serif"/>
              </a:rPr>
              <a:t>x </a:t>
            </a:r>
            <a:r>
              <a:rPr sz="682" spc="34" dirty="0">
                <a:latin typeface="Times New Roman"/>
                <a:cs typeface="Times New Roman"/>
              </a:rPr>
              <a:t>then </a:t>
            </a:r>
            <a:r>
              <a:rPr sz="682" dirty="0">
                <a:latin typeface="DejaVu Serif"/>
                <a:cs typeface="DejaVu Serif"/>
              </a:rPr>
              <a:t>x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10" dirty="0">
                <a:latin typeface="Times New Roman"/>
                <a:cs typeface="Times New Roman"/>
              </a:rPr>
              <a:t>sin </a:t>
            </a:r>
            <a:r>
              <a:rPr sz="682" spc="-7" dirty="0">
                <a:latin typeface="DejaVu Serif"/>
                <a:cs typeface="DejaVu Serif"/>
              </a:rPr>
              <a:t>y</a:t>
            </a:r>
            <a:r>
              <a:rPr sz="682" spc="-7" dirty="0">
                <a:latin typeface="Times New Roman"/>
                <a:cs typeface="Times New Roman"/>
              </a:rPr>
              <a:t>. </a:t>
            </a:r>
            <a:r>
              <a:rPr sz="682" spc="14" dirty="0">
                <a:latin typeface="Times New Roman"/>
                <a:cs typeface="Times New Roman"/>
              </a:rPr>
              <a:t>Differentiate </a:t>
            </a:r>
            <a:r>
              <a:rPr sz="682" spc="27" dirty="0">
                <a:latin typeface="Times New Roman"/>
                <a:cs typeface="Times New Roman"/>
              </a:rPr>
              <a:t>this</a:t>
            </a:r>
            <a:r>
              <a:rPr sz="682" spc="34" dirty="0">
                <a:latin typeface="Times New Roman"/>
                <a:cs typeface="Times New Roman"/>
              </a:rPr>
              <a:t> </a:t>
            </a:r>
            <a:r>
              <a:rPr sz="682" spc="20" dirty="0">
                <a:latin typeface="Times New Roman"/>
                <a:cs typeface="Times New Roman"/>
              </a:rPr>
              <a:t>relation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5868552" y="2149290"/>
            <a:ext cx="94384" cy="0"/>
          </a:xfrm>
          <a:custGeom>
            <a:avLst/>
            <a:gdLst/>
            <a:ahLst/>
            <a:cxnLst/>
            <a:rect l="l" t="t" r="r" b="b"/>
            <a:pathLst>
              <a:path w="138429">
                <a:moveTo>
                  <a:pt x="0" y="0"/>
                </a:moveTo>
                <a:lnTo>
                  <a:pt x="13816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9" name="object 29"/>
          <p:cNvSpPr txBox="1"/>
          <p:nvPr/>
        </p:nvSpPr>
        <p:spPr>
          <a:xfrm>
            <a:off x="5988411" y="2075934"/>
            <a:ext cx="8442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43" dirty="0">
                <a:latin typeface="Times New Roman"/>
                <a:cs typeface="Times New Roman"/>
              </a:rPr>
              <a:t>=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859892" y="2017571"/>
            <a:ext cx="469323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238119" algn="l"/>
              </a:tabLst>
            </a:pPr>
            <a:r>
              <a:rPr sz="682" spc="-41" dirty="0">
                <a:latin typeface="DejaVu Serif"/>
                <a:cs typeface="DejaVu Serif"/>
              </a:rPr>
              <a:t>dx	</a:t>
            </a:r>
            <a:r>
              <a:rPr sz="682" spc="-85" dirty="0">
                <a:latin typeface="DejaVu Serif"/>
                <a:cs typeface="DejaVu Serif"/>
              </a:rPr>
              <a:t>d </a:t>
            </a:r>
            <a:r>
              <a:rPr sz="682" spc="10" dirty="0">
                <a:latin typeface="Times New Roman"/>
                <a:cs typeface="Times New Roman"/>
              </a:rPr>
              <a:t>sin</a:t>
            </a:r>
            <a:r>
              <a:rPr sz="682" spc="-123" dirty="0">
                <a:latin typeface="Times New Roman"/>
                <a:cs typeface="Times New Roman"/>
              </a:rPr>
              <a:t> </a:t>
            </a:r>
            <a:r>
              <a:rPr sz="682" spc="-55" dirty="0">
                <a:latin typeface="DejaVu Serif"/>
                <a:cs typeface="DejaVu Serif"/>
              </a:rPr>
              <a:t>y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6098485" y="2149290"/>
            <a:ext cx="225136" cy="0"/>
          </a:xfrm>
          <a:custGeom>
            <a:avLst/>
            <a:gdLst/>
            <a:ahLst/>
            <a:cxnLst/>
            <a:rect l="l" t="t" r="r" b="b"/>
            <a:pathLst>
              <a:path w="330200">
                <a:moveTo>
                  <a:pt x="0" y="0"/>
                </a:moveTo>
                <a:lnTo>
                  <a:pt x="32994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2" name="object 32"/>
          <p:cNvSpPr txBox="1"/>
          <p:nvPr/>
        </p:nvSpPr>
        <p:spPr>
          <a:xfrm>
            <a:off x="5859893" y="2135109"/>
            <a:ext cx="406977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303492" algn="l"/>
              </a:tabLst>
            </a:pPr>
            <a:r>
              <a:rPr sz="682" spc="-41" dirty="0">
                <a:latin typeface="DejaVu Serif"/>
                <a:cs typeface="DejaVu Serif"/>
              </a:rPr>
              <a:t>dx	dx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061114" y="2239876"/>
            <a:ext cx="1297132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34" dirty="0">
                <a:latin typeface="Times New Roman"/>
                <a:cs typeface="Times New Roman"/>
              </a:rPr>
              <a:t>and </a:t>
            </a:r>
            <a:r>
              <a:rPr sz="682" spc="24" dirty="0">
                <a:latin typeface="Times New Roman"/>
                <a:cs typeface="Times New Roman"/>
              </a:rPr>
              <a:t>apply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7" dirty="0">
                <a:latin typeface="Times New Roman"/>
                <a:cs typeface="Times New Roman"/>
              </a:rPr>
              <a:t>chain rule. </a:t>
            </a:r>
            <a:r>
              <a:rPr sz="682" spc="-3" dirty="0">
                <a:latin typeface="Times New Roman"/>
                <a:cs typeface="Times New Roman"/>
              </a:rPr>
              <a:t>You</a:t>
            </a:r>
            <a:r>
              <a:rPr sz="682" spc="51" dirty="0">
                <a:latin typeface="Times New Roman"/>
                <a:cs typeface="Times New Roman"/>
              </a:rPr>
              <a:t> </a:t>
            </a:r>
            <a:r>
              <a:rPr sz="682" spc="24" dirty="0">
                <a:latin typeface="Times New Roman"/>
                <a:cs typeface="Times New Roman"/>
              </a:rPr>
              <a:t>get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957827" y="2313669"/>
            <a:ext cx="271895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223399" algn="l"/>
              </a:tabLst>
            </a:pPr>
            <a:r>
              <a:rPr sz="682" spc="119" dirty="0">
                <a:latin typeface="Arial"/>
                <a:cs typeface="Arial"/>
              </a:rPr>
              <a:t>.	</a:t>
            </a:r>
            <a:r>
              <a:rPr sz="682" spc="-112" dirty="0">
                <a:latin typeface="Arial"/>
                <a:cs typeface="Arial"/>
              </a:rPr>
              <a:t>Σ</a:t>
            </a:r>
            <a:endParaRPr sz="682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248443" y="2325185"/>
            <a:ext cx="104775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u="sng" spc="-68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dy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246495" y="2442715"/>
            <a:ext cx="111702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41" dirty="0">
                <a:latin typeface="DejaVu Serif"/>
                <a:cs typeface="DejaVu Serif"/>
              </a:rPr>
              <a:t>dx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799668" y="2383539"/>
            <a:ext cx="592715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559795" algn="l"/>
              </a:tabLst>
            </a:pPr>
            <a:r>
              <a:rPr sz="682" spc="-3" dirty="0">
                <a:latin typeface="Times New Roman"/>
                <a:cs typeface="Times New Roman"/>
              </a:rPr>
              <a:t>1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dirty="0">
                <a:latin typeface="Times New Roman"/>
                <a:cs typeface="Times New Roman"/>
              </a:rPr>
              <a:t>  </a:t>
            </a:r>
            <a:r>
              <a:rPr sz="682" spc="-14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Times New Roman"/>
                <a:cs typeface="Times New Roman"/>
              </a:rPr>
              <a:t>cos</a:t>
            </a:r>
            <a:r>
              <a:rPr sz="682" spc="-58" dirty="0">
                <a:latin typeface="Times New Roman"/>
                <a:cs typeface="Times New Roman"/>
              </a:rPr>
              <a:t> </a:t>
            </a:r>
            <a:r>
              <a:rPr sz="682" spc="-55" dirty="0">
                <a:latin typeface="DejaVu Serif"/>
                <a:cs typeface="DejaVu Serif"/>
              </a:rPr>
              <a:t>y</a:t>
            </a:r>
            <a:r>
              <a:rPr sz="682" dirty="0">
                <a:latin typeface="DejaVu Serif"/>
                <a:cs typeface="DejaVu Serif"/>
              </a:rPr>
              <a:t>	</a:t>
            </a:r>
            <a:r>
              <a:rPr sz="682" spc="-31" dirty="0">
                <a:latin typeface="DejaVu Serif"/>
                <a:cs typeface="DejaVu Serif"/>
              </a:rPr>
              <a:t>,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061114" y="2529367"/>
            <a:ext cx="396153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34" dirty="0">
                <a:latin typeface="Times New Roman"/>
                <a:cs typeface="Times New Roman"/>
              </a:rPr>
              <a:t>and</a:t>
            </a:r>
            <a:r>
              <a:rPr sz="682" spc="7" dirty="0">
                <a:latin typeface="Times New Roman"/>
                <a:cs typeface="Times New Roman"/>
              </a:rPr>
              <a:t> </a:t>
            </a:r>
            <a:r>
              <a:rPr sz="682" spc="14" dirty="0">
                <a:latin typeface="Times New Roman"/>
                <a:cs typeface="Times New Roman"/>
              </a:rPr>
              <a:t>hence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5881419" y="2729622"/>
            <a:ext cx="94384" cy="0"/>
          </a:xfrm>
          <a:custGeom>
            <a:avLst/>
            <a:gdLst/>
            <a:ahLst/>
            <a:cxnLst/>
            <a:rect l="l" t="t" r="r" b="b"/>
            <a:pathLst>
              <a:path w="138429">
                <a:moveTo>
                  <a:pt x="0" y="0"/>
                </a:moveTo>
                <a:lnTo>
                  <a:pt x="13816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0" name="object 40"/>
          <p:cNvSpPr txBox="1"/>
          <p:nvPr/>
        </p:nvSpPr>
        <p:spPr>
          <a:xfrm>
            <a:off x="5874717" y="2597904"/>
            <a:ext cx="354590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302627" algn="l"/>
              </a:tabLst>
            </a:pPr>
            <a:r>
              <a:rPr sz="682" spc="-68" dirty="0">
                <a:latin typeface="DejaVu Serif"/>
                <a:cs typeface="DejaVu Serif"/>
              </a:rPr>
              <a:t>dy	</a:t>
            </a:r>
            <a:r>
              <a:rPr sz="682" spc="-3" dirty="0">
                <a:latin typeface="Times New Roman"/>
                <a:cs typeface="Times New Roman"/>
              </a:rPr>
              <a:t>1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6111353" y="2729622"/>
            <a:ext cx="175347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706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2" name="object 42"/>
          <p:cNvSpPr txBox="1"/>
          <p:nvPr/>
        </p:nvSpPr>
        <p:spPr>
          <a:xfrm>
            <a:off x="5872760" y="2715442"/>
            <a:ext cx="419533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238119" algn="l"/>
              </a:tabLst>
            </a:pPr>
            <a:r>
              <a:rPr sz="682" spc="-41" dirty="0">
                <a:latin typeface="DejaVu Serif"/>
                <a:cs typeface="DejaVu Serif"/>
              </a:rPr>
              <a:t>dx	</a:t>
            </a:r>
            <a:r>
              <a:rPr sz="682" dirty="0">
                <a:latin typeface="Times New Roman"/>
                <a:cs typeface="Times New Roman"/>
              </a:rPr>
              <a:t>cos</a:t>
            </a:r>
            <a:r>
              <a:rPr sz="682" spc="-99" dirty="0">
                <a:latin typeface="Times New Roman"/>
                <a:cs typeface="Times New Roman"/>
              </a:rPr>
              <a:t> </a:t>
            </a:r>
            <a:r>
              <a:rPr sz="682" spc="-55" dirty="0">
                <a:latin typeface="DejaVu Serif"/>
                <a:cs typeface="DejaVu Serif"/>
              </a:rPr>
              <a:t>y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001278" y="2656266"/>
            <a:ext cx="328613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295267" algn="l"/>
              </a:tabLst>
            </a:pPr>
            <a:r>
              <a:rPr sz="682" spc="143" dirty="0">
                <a:latin typeface="Times New Roman"/>
                <a:cs typeface="Times New Roman"/>
              </a:rPr>
              <a:t>=	</a:t>
            </a:r>
            <a:r>
              <a:rPr sz="682" spc="-31" dirty="0">
                <a:latin typeface="DejaVu Serif"/>
                <a:cs typeface="DejaVu Serif"/>
              </a:rPr>
              <a:t>.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7194492" y="2810838"/>
            <a:ext cx="58016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u="sng" spc="3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π</a:t>
            </a:r>
            <a:endParaRPr sz="477">
              <a:latin typeface="DejaVu Serif"/>
              <a:cs typeface="DejaVu Serif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7198553" y="2874551"/>
            <a:ext cx="51955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31" dirty="0">
                <a:latin typeface="Times New Roman"/>
                <a:cs typeface="Times New Roman"/>
              </a:rPr>
              <a:t>2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7533132" y="2810838"/>
            <a:ext cx="58016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u="sng" spc="3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π</a:t>
            </a:r>
            <a:endParaRPr sz="477">
              <a:latin typeface="DejaVu Serif"/>
              <a:cs typeface="DejaVu Serif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7537193" y="2874551"/>
            <a:ext cx="51955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31" dirty="0">
                <a:latin typeface="Times New Roman"/>
                <a:cs typeface="Times New Roman"/>
              </a:rPr>
              <a:t>2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061113" y="2818918"/>
            <a:ext cx="3966730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3218498" algn="l"/>
                <a:tab pos="3533248" algn="l"/>
              </a:tabLst>
            </a:pPr>
            <a:r>
              <a:rPr sz="682" spc="-3" dirty="0">
                <a:latin typeface="Times New Roman"/>
                <a:cs typeface="Times New Roman"/>
              </a:rPr>
              <a:t>How </a:t>
            </a:r>
            <a:r>
              <a:rPr sz="682" spc="17" dirty="0">
                <a:latin typeface="Times New Roman"/>
                <a:cs typeface="Times New Roman"/>
              </a:rPr>
              <a:t>do </a:t>
            </a:r>
            <a:r>
              <a:rPr sz="682" spc="-14" dirty="0">
                <a:latin typeface="Times New Roman"/>
                <a:cs typeface="Times New Roman"/>
              </a:rPr>
              <a:t>we  </a:t>
            </a:r>
            <a:r>
              <a:rPr sz="682" spc="24" dirty="0">
                <a:latin typeface="Times New Roman"/>
                <a:cs typeface="Times New Roman"/>
              </a:rPr>
              <a:t>get rid </a:t>
            </a:r>
            <a:r>
              <a:rPr sz="682" spc="-14" dirty="0">
                <a:latin typeface="Times New Roman"/>
                <a:cs typeface="Times New Roman"/>
              </a:rPr>
              <a:t>of 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-55" dirty="0">
                <a:latin typeface="DejaVu Serif"/>
                <a:cs typeface="DejaVu Serif"/>
              </a:rPr>
              <a:t>y  </a:t>
            </a:r>
            <a:r>
              <a:rPr sz="682" spc="17" dirty="0">
                <a:latin typeface="Times New Roman"/>
                <a:cs typeface="Times New Roman"/>
              </a:rPr>
              <a:t>on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24" dirty="0">
                <a:latin typeface="Times New Roman"/>
                <a:cs typeface="Times New Roman"/>
              </a:rPr>
              <a:t>right </a:t>
            </a:r>
            <a:r>
              <a:rPr sz="682" spc="34" dirty="0">
                <a:latin typeface="Times New Roman"/>
                <a:cs typeface="Times New Roman"/>
              </a:rPr>
              <a:t>hand </a:t>
            </a:r>
            <a:r>
              <a:rPr sz="682" spc="10" dirty="0">
                <a:latin typeface="Times New Roman"/>
                <a:cs typeface="Times New Roman"/>
              </a:rPr>
              <a:t>side?  </a:t>
            </a:r>
            <a:r>
              <a:rPr sz="682" spc="-3" dirty="0">
                <a:latin typeface="Times New Roman"/>
                <a:cs typeface="Times New Roman"/>
              </a:rPr>
              <a:t>We </a:t>
            </a:r>
            <a:r>
              <a:rPr sz="682" spc="7" dirty="0">
                <a:latin typeface="Times New Roman"/>
                <a:cs typeface="Times New Roman"/>
              </a:rPr>
              <a:t>know </a:t>
            </a:r>
            <a:r>
              <a:rPr sz="682" dirty="0">
                <a:latin typeface="DejaVu Serif"/>
                <a:cs typeface="DejaVu Serif"/>
              </a:rPr>
              <a:t>x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10" dirty="0">
                <a:latin typeface="Times New Roman"/>
                <a:cs typeface="Times New Roman"/>
              </a:rPr>
              <a:t>sin </a:t>
            </a:r>
            <a:r>
              <a:rPr sz="682" spc="-7" dirty="0">
                <a:latin typeface="DejaVu Serif"/>
                <a:cs typeface="DejaVu Serif"/>
              </a:rPr>
              <a:t>y</a:t>
            </a:r>
            <a:r>
              <a:rPr sz="682" spc="-7" dirty="0">
                <a:latin typeface="Times New Roman"/>
                <a:cs typeface="Times New Roman"/>
              </a:rPr>
              <a:t>, </a:t>
            </a:r>
            <a:r>
              <a:rPr sz="682" spc="34" dirty="0">
                <a:latin typeface="Times New Roman"/>
                <a:cs typeface="Times New Roman"/>
              </a:rPr>
              <a:t>and</a:t>
            </a:r>
            <a:r>
              <a:rPr sz="682" spc="44" dirty="0">
                <a:latin typeface="Times New Roman"/>
                <a:cs typeface="Times New Roman"/>
              </a:rPr>
              <a:t> </a:t>
            </a:r>
            <a:r>
              <a:rPr sz="682" spc="7" dirty="0">
                <a:latin typeface="Times New Roman"/>
                <a:cs typeface="Times New Roman"/>
              </a:rPr>
              <a:t>also</a:t>
            </a:r>
            <a:r>
              <a:rPr sz="682" spc="58" dirty="0">
                <a:latin typeface="Times New Roman"/>
                <a:cs typeface="Times New Roman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−	≤</a:t>
            </a:r>
            <a:r>
              <a:rPr sz="682" spc="-31" dirty="0">
                <a:latin typeface="DejaVu Sans"/>
                <a:cs typeface="DejaVu Sans"/>
              </a:rPr>
              <a:t> </a:t>
            </a:r>
            <a:r>
              <a:rPr sz="682" spc="-55" dirty="0">
                <a:latin typeface="DejaVu Serif"/>
                <a:cs typeface="DejaVu Serif"/>
              </a:rPr>
              <a:t>y</a:t>
            </a:r>
            <a:r>
              <a:rPr sz="682" spc="-7" dirty="0">
                <a:latin typeface="DejaVu Serif"/>
                <a:cs typeface="DejaVu Serif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≤	</a:t>
            </a:r>
            <a:r>
              <a:rPr sz="682" spc="17" dirty="0">
                <a:latin typeface="Times New Roman"/>
                <a:cs typeface="Times New Roman"/>
              </a:rPr>
              <a:t>.</a:t>
            </a:r>
            <a:r>
              <a:rPr sz="682" spc="85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Therefore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6335285" y="2993629"/>
            <a:ext cx="353290" cy="0"/>
          </a:xfrm>
          <a:custGeom>
            <a:avLst/>
            <a:gdLst/>
            <a:ahLst/>
            <a:cxnLst/>
            <a:rect l="l" t="t" r="r" b="b"/>
            <a:pathLst>
              <a:path w="518160">
                <a:moveTo>
                  <a:pt x="0" y="0"/>
                </a:moveTo>
                <a:lnTo>
                  <a:pt x="517664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0" name="object 50"/>
          <p:cNvSpPr/>
          <p:nvPr/>
        </p:nvSpPr>
        <p:spPr>
          <a:xfrm>
            <a:off x="6956627" y="3020403"/>
            <a:ext cx="236826" cy="0"/>
          </a:xfrm>
          <a:custGeom>
            <a:avLst/>
            <a:gdLst/>
            <a:ahLst/>
            <a:cxnLst/>
            <a:rect l="l" t="t" r="r" b="b"/>
            <a:pathLst>
              <a:path w="347345">
                <a:moveTo>
                  <a:pt x="0" y="0"/>
                </a:moveTo>
                <a:lnTo>
                  <a:pt x="34697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1" name="object 51"/>
          <p:cNvSpPr txBox="1"/>
          <p:nvPr/>
        </p:nvSpPr>
        <p:spPr>
          <a:xfrm>
            <a:off x="4364034" y="3011930"/>
            <a:ext cx="2861830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347220" algn="l"/>
                <a:tab pos="610450" algn="l"/>
              </a:tabLst>
            </a:pPr>
            <a:r>
              <a:rPr sz="682" u="sng" spc="-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</a:t>
            </a:r>
            <a:r>
              <a:rPr sz="682" u="sng" spc="-2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82" dirty="0">
                <a:latin typeface="Times New Roman"/>
                <a:cs typeface="Times New Roman"/>
              </a:rPr>
              <a:t>	</a:t>
            </a:r>
            <a:r>
              <a:rPr sz="682" u="sng" spc="-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82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82" u="sng" spc="-2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82" dirty="0">
                <a:latin typeface="Times New Roman"/>
                <a:cs typeface="Times New Roman"/>
              </a:rPr>
              <a:t>	</a:t>
            </a:r>
            <a:r>
              <a:rPr sz="682" spc="17" dirty="0">
                <a:latin typeface="Times New Roman"/>
                <a:cs typeface="Times New Roman"/>
              </a:rPr>
              <a:t>sin</a:t>
            </a:r>
            <a:r>
              <a:rPr sz="716" spc="25" baseline="31746" dirty="0">
                <a:latin typeface="Times New Roman"/>
                <a:cs typeface="Times New Roman"/>
              </a:rPr>
              <a:t>2</a:t>
            </a:r>
            <a:r>
              <a:rPr sz="716" spc="35" baseline="31746" dirty="0">
                <a:latin typeface="Times New Roman"/>
                <a:cs typeface="Times New Roman"/>
              </a:rPr>
              <a:t> </a:t>
            </a:r>
            <a:r>
              <a:rPr sz="682" spc="-55" dirty="0">
                <a:latin typeface="DejaVu Serif"/>
                <a:cs typeface="DejaVu Serif"/>
              </a:rPr>
              <a:t>y</a:t>
            </a:r>
            <a:r>
              <a:rPr sz="682" spc="-44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4" dirty="0">
                <a:latin typeface="Times New Roman"/>
                <a:cs typeface="Times New Roman"/>
              </a:rPr>
              <a:t> </a:t>
            </a:r>
            <a:r>
              <a:rPr sz="682" spc="7" dirty="0">
                <a:latin typeface="Times New Roman"/>
                <a:cs typeface="Times New Roman"/>
              </a:rPr>
              <a:t>cos</a:t>
            </a:r>
            <a:r>
              <a:rPr sz="716" spc="10" baseline="31746" dirty="0">
                <a:latin typeface="Times New Roman"/>
                <a:cs typeface="Times New Roman"/>
              </a:rPr>
              <a:t>2</a:t>
            </a:r>
            <a:r>
              <a:rPr sz="716" spc="41" baseline="31746" dirty="0">
                <a:latin typeface="Times New Roman"/>
                <a:cs typeface="Times New Roman"/>
              </a:rPr>
              <a:t> </a:t>
            </a:r>
            <a:r>
              <a:rPr sz="682" spc="-55" dirty="0">
                <a:latin typeface="DejaVu Serif"/>
                <a:cs typeface="DejaVu Serif"/>
              </a:rPr>
              <a:t>y</a:t>
            </a:r>
            <a:r>
              <a:rPr sz="682" spc="-3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4" dirty="0">
                <a:latin typeface="Times New Roman"/>
                <a:cs typeface="Times New Roman"/>
              </a:rPr>
              <a:t> </a:t>
            </a:r>
            <a:r>
              <a:rPr sz="682" spc="-3" dirty="0">
                <a:latin typeface="Times New Roman"/>
                <a:cs typeface="Times New Roman"/>
              </a:rPr>
              <a:t>1</a:t>
            </a:r>
            <a:r>
              <a:rPr sz="682" spc="34" dirty="0">
                <a:latin typeface="Times New Roman"/>
                <a:cs typeface="Times New Roman"/>
              </a:rPr>
              <a:t> </a:t>
            </a:r>
            <a:r>
              <a:rPr sz="682" spc="68" dirty="0">
                <a:latin typeface="Times New Roman"/>
                <a:cs typeface="Times New Roman"/>
              </a:rPr>
              <a:t>=</a:t>
            </a:r>
            <a:r>
              <a:rPr sz="682" spc="68" dirty="0">
                <a:latin typeface="DejaVu Sans"/>
                <a:cs typeface="DejaVu Sans"/>
              </a:rPr>
              <a:t>⇒</a:t>
            </a:r>
            <a:r>
              <a:rPr sz="682" spc="156" dirty="0">
                <a:latin typeface="DejaVu Sans"/>
                <a:cs typeface="DejaVu Sans"/>
              </a:rPr>
              <a:t> </a:t>
            </a:r>
            <a:r>
              <a:rPr sz="682" dirty="0">
                <a:latin typeface="Times New Roman"/>
                <a:cs typeface="Times New Roman"/>
              </a:rPr>
              <a:t>cos</a:t>
            </a:r>
            <a:r>
              <a:rPr sz="682" spc="-58" dirty="0">
                <a:latin typeface="Times New Roman"/>
                <a:cs typeface="Times New Roman"/>
              </a:rPr>
              <a:t> </a:t>
            </a:r>
            <a:r>
              <a:rPr sz="682" spc="-55" dirty="0">
                <a:latin typeface="DejaVu Serif"/>
                <a:cs typeface="DejaVu Serif"/>
              </a:rPr>
              <a:t>y</a:t>
            </a:r>
            <a:r>
              <a:rPr sz="682" spc="-10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147" dirty="0">
                <a:latin typeface="DejaVu Sans"/>
                <a:cs typeface="DejaVu Sans"/>
              </a:rPr>
              <a:t>±</a:t>
            </a:r>
            <a:r>
              <a:rPr sz="1023" spc="220" baseline="72222" dirty="0">
                <a:latin typeface="Arial"/>
                <a:cs typeface="Arial"/>
              </a:rPr>
              <a:t>.</a:t>
            </a:r>
            <a:r>
              <a:rPr sz="682" spc="147" dirty="0">
                <a:latin typeface="Times New Roman"/>
                <a:cs typeface="Times New Roman"/>
              </a:rPr>
              <a:t>1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−</a:t>
            </a:r>
            <a:r>
              <a:rPr sz="682" spc="-72" dirty="0">
                <a:latin typeface="DejaVu Sans"/>
                <a:cs typeface="DejaVu Sans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sin</a:t>
            </a:r>
            <a:r>
              <a:rPr sz="716" spc="25" baseline="31746" dirty="0">
                <a:latin typeface="Times New Roman"/>
                <a:cs typeface="Times New Roman"/>
              </a:rPr>
              <a:t>2</a:t>
            </a:r>
            <a:r>
              <a:rPr sz="716" spc="41" baseline="31746" dirty="0">
                <a:latin typeface="Times New Roman"/>
                <a:cs typeface="Times New Roman"/>
              </a:rPr>
              <a:t> </a:t>
            </a:r>
            <a:r>
              <a:rPr sz="682" spc="-55" dirty="0">
                <a:latin typeface="DejaVu Serif"/>
                <a:cs typeface="DejaVu Serif"/>
              </a:rPr>
              <a:t>y</a:t>
            </a:r>
            <a:r>
              <a:rPr sz="682" spc="-7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4" dirty="0">
                <a:latin typeface="Times New Roman"/>
                <a:cs typeface="Times New Roman"/>
              </a:rPr>
              <a:t> </a:t>
            </a:r>
            <a:r>
              <a:rPr sz="682" spc="85" dirty="0">
                <a:latin typeface="DejaVu Sans"/>
                <a:cs typeface="DejaVu Sans"/>
              </a:rPr>
              <a:t>±</a:t>
            </a:r>
            <a:r>
              <a:rPr sz="1023" spc="127" baseline="55555" dirty="0">
                <a:latin typeface="Arial"/>
                <a:cs typeface="Arial"/>
              </a:rPr>
              <a:t>√</a:t>
            </a:r>
            <a:r>
              <a:rPr sz="682" spc="85" dirty="0">
                <a:latin typeface="Times New Roman"/>
                <a:cs typeface="Times New Roman"/>
              </a:rPr>
              <a:t>1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−</a:t>
            </a:r>
            <a:r>
              <a:rPr sz="682" spc="-68" dirty="0">
                <a:latin typeface="DejaVu Sans"/>
                <a:cs typeface="DejaVu Sans"/>
              </a:rPr>
              <a:t> </a:t>
            </a:r>
            <a:r>
              <a:rPr sz="682" spc="10" dirty="0">
                <a:latin typeface="DejaVu Serif"/>
                <a:cs typeface="DejaVu Serif"/>
              </a:rPr>
              <a:t>x</a:t>
            </a:r>
            <a:r>
              <a:rPr sz="716" spc="15" baseline="23809" dirty="0">
                <a:latin typeface="Times New Roman"/>
                <a:cs typeface="Times New Roman"/>
              </a:rPr>
              <a:t>2</a:t>
            </a:r>
            <a:r>
              <a:rPr sz="682" spc="10" dirty="0">
                <a:latin typeface="DejaVu Serif"/>
                <a:cs typeface="DejaVu Serif"/>
              </a:rPr>
              <a:t>.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364035" y="3149002"/>
            <a:ext cx="396586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347220" algn="l"/>
              </a:tabLst>
            </a:pPr>
            <a:r>
              <a:rPr sz="477" spc="3" dirty="0">
                <a:latin typeface="DejaVu Serif"/>
                <a:cs typeface="DejaVu Serif"/>
              </a:rPr>
              <a:t>π	π</a:t>
            </a:r>
            <a:endParaRPr sz="477">
              <a:latin typeface="DejaVu Serif"/>
              <a:cs typeface="DejaVu Serif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706908" y="3212716"/>
            <a:ext cx="51955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31" dirty="0">
                <a:latin typeface="Times New Roman"/>
                <a:cs typeface="Times New Roman"/>
              </a:rPr>
              <a:t>2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061114" y="3157090"/>
            <a:ext cx="4069340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388350" algn="l"/>
                <a:tab pos="731674" algn="l"/>
              </a:tabLst>
            </a:pPr>
            <a:r>
              <a:rPr sz="682" spc="3" dirty="0">
                <a:latin typeface="Times New Roman"/>
                <a:cs typeface="Times New Roman"/>
              </a:rPr>
              <a:t>Since</a:t>
            </a:r>
            <a:r>
              <a:rPr sz="682" spc="58" dirty="0">
                <a:latin typeface="Times New Roman"/>
                <a:cs typeface="Times New Roman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−	≤</a:t>
            </a:r>
            <a:r>
              <a:rPr sz="682" spc="-27" dirty="0">
                <a:latin typeface="DejaVu Sans"/>
                <a:cs typeface="DejaVu Sans"/>
              </a:rPr>
              <a:t> </a:t>
            </a:r>
            <a:r>
              <a:rPr sz="682" spc="-55" dirty="0">
                <a:latin typeface="DejaVu Serif"/>
                <a:cs typeface="DejaVu Serif"/>
              </a:rPr>
              <a:t>y</a:t>
            </a:r>
            <a:r>
              <a:rPr sz="682" dirty="0">
                <a:latin typeface="DejaVu Serif"/>
                <a:cs typeface="DejaVu Serif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≤	</a:t>
            </a:r>
            <a:r>
              <a:rPr sz="682" spc="-14" dirty="0">
                <a:latin typeface="Times New Roman"/>
                <a:cs typeface="Times New Roman"/>
              </a:rPr>
              <a:t>we </a:t>
            </a:r>
            <a:r>
              <a:rPr sz="682" spc="7" dirty="0">
                <a:latin typeface="Times New Roman"/>
                <a:cs typeface="Times New Roman"/>
              </a:rPr>
              <a:t>know </a:t>
            </a:r>
            <a:r>
              <a:rPr sz="682" spc="55" dirty="0">
                <a:latin typeface="Times New Roman"/>
                <a:cs typeface="Times New Roman"/>
              </a:rPr>
              <a:t>that </a:t>
            </a:r>
            <a:r>
              <a:rPr sz="682" dirty="0">
                <a:latin typeface="Times New Roman"/>
                <a:cs typeface="Times New Roman"/>
              </a:rPr>
              <a:t>cos </a:t>
            </a:r>
            <a:r>
              <a:rPr sz="682" spc="-55" dirty="0">
                <a:latin typeface="DejaVu Serif"/>
                <a:cs typeface="DejaVu Serif"/>
              </a:rPr>
              <a:t>y </a:t>
            </a:r>
            <a:r>
              <a:rPr sz="682" spc="-44" dirty="0">
                <a:latin typeface="DejaVu Sans"/>
                <a:cs typeface="DejaVu Sans"/>
              </a:rPr>
              <a:t>≥ </a:t>
            </a:r>
            <a:r>
              <a:rPr sz="682" spc="7" dirty="0">
                <a:latin typeface="Times New Roman"/>
                <a:cs typeface="Times New Roman"/>
              </a:rPr>
              <a:t>0, </a:t>
            </a:r>
            <a:r>
              <a:rPr sz="682" dirty="0">
                <a:latin typeface="Times New Roman"/>
                <a:cs typeface="Times New Roman"/>
              </a:rPr>
              <a:t>so </a:t>
            </a:r>
            <a:r>
              <a:rPr sz="682" spc="-14" dirty="0">
                <a:latin typeface="Times New Roman"/>
                <a:cs typeface="Times New Roman"/>
              </a:rPr>
              <a:t>we </a:t>
            </a:r>
            <a:r>
              <a:rPr sz="682" spc="31" dirty="0">
                <a:latin typeface="Times New Roman"/>
                <a:cs typeface="Times New Roman"/>
              </a:rPr>
              <a:t>must </a:t>
            </a:r>
            <a:r>
              <a:rPr sz="682" spc="3" dirty="0">
                <a:latin typeface="Times New Roman"/>
                <a:cs typeface="Times New Roman"/>
              </a:rPr>
              <a:t>choose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4" dirty="0">
                <a:latin typeface="Times New Roman"/>
                <a:cs typeface="Times New Roman"/>
              </a:rPr>
              <a:t>positive </a:t>
            </a:r>
            <a:r>
              <a:rPr sz="682" spc="20" dirty="0">
                <a:latin typeface="Times New Roman"/>
                <a:cs typeface="Times New Roman"/>
              </a:rPr>
              <a:t>square </a:t>
            </a:r>
            <a:r>
              <a:rPr sz="682" spc="27" dirty="0">
                <a:latin typeface="Times New Roman"/>
                <a:cs typeface="Times New Roman"/>
              </a:rPr>
              <a:t>root. This </a:t>
            </a:r>
            <a:r>
              <a:rPr sz="682" dirty="0">
                <a:latin typeface="Times New Roman"/>
                <a:cs typeface="Times New Roman"/>
              </a:rPr>
              <a:t>leaves </a:t>
            </a:r>
            <a:r>
              <a:rPr sz="682" spc="17" dirty="0">
                <a:latin typeface="Times New Roman"/>
                <a:cs typeface="Times New Roman"/>
              </a:rPr>
              <a:t>us</a:t>
            </a:r>
            <a:r>
              <a:rPr sz="682" spc="51" dirty="0">
                <a:latin typeface="Times New Roman"/>
                <a:cs typeface="Times New Roman"/>
              </a:rPr>
              <a:t> </a:t>
            </a:r>
            <a:r>
              <a:rPr sz="682" spc="24" dirty="0">
                <a:latin typeface="Times New Roman"/>
                <a:cs typeface="Times New Roman"/>
              </a:rPr>
              <a:t>with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351409" y="3186834"/>
            <a:ext cx="68407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1023" spc="-460" baseline="-11111" dirty="0">
                <a:latin typeface="DejaVu Sans"/>
                <a:cs typeface="DejaVu Sans"/>
              </a:rPr>
              <a:t>√</a:t>
            </a:r>
            <a:r>
              <a:rPr sz="477" spc="31" dirty="0">
                <a:latin typeface="Times New Roman"/>
                <a:cs typeface="Times New Roman"/>
              </a:rPr>
              <a:t>2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4431956" y="3295563"/>
            <a:ext cx="236826" cy="0"/>
          </a:xfrm>
          <a:custGeom>
            <a:avLst/>
            <a:gdLst/>
            <a:ahLst/>
            <a:cxnLst/>
            <a:rect l="l" t="t" r="r" b="b"/>
            <a:pathLst>
              <a:path w="347344">
                <a:moveTo>
                  <a:pt x="0" y="0"/>
                </a:moveTo>
                <a:lnTo>
                  <a:pt x="34697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7" name="object 57"/>
          <p:cNvSpPr txBox="1"/>
          <p:nvPr/>
        </p:nvSpPr>
        <p:spPr>
          <a:xfrm>
            <a:off x="4061114" y="3274256"/>
            <a:ext cx="1047750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370599" algn="l"/>
              </a:tabLst>
            </a:pPr>
            <a:r>
              <a:rPr sz="682" dirty="0">
                <a:latin typeface="Times New Roman"/>
                <a:cs typeface="Times New Roman"/>
              </a:rPr>
              <a:t>cos</a:t>
            </a:r>
            <a:r>
              <a:rPr sz="682" spc="-58" dirty="0">
                <a:latin typeface="Times New Roman"/>
                <a:cs typeface="Times New Roman"/>
              </a:rPr>
              <a:t> </a:t>
            </a:r>
            <a:r>
              <a:rPr sz="682" spc="-55" dirty="0">
                <a:latin typeface="DejaVu Serif"/>
                <a:cs typeface="DejaVu Serif"/>
              </a:rPr>
              <a:t>y</a:t>
            </a:r>
            <a:r>
              <a:rPr sz="682" spc="-3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	</a:t>
            </a:r>
            <a:r>
              <a:rPr sz="682" spc="-3" dirty="0">
                <a:latin typeface="Times New Roman"/>
                <a:cs typeface="Times New Roman"/>
              </a:rPr>
              <a:t>1 </a:t>
            </a:r>
            <a:r>
              <a:rPr sz="682" spc="-44" dirty="0">
                <a:latin typeface="DejaVu Sans"/>
                <a:cs typeface="DejaVu Sans"/>
              </a:rPr>
              <a:t>− </a:t>
            </a:r>
            <a:r>
              <a:rPr sz="682" spc="27" dirty="0">
                <a:latin typeface="DejaVu Serif"/>
                <a:cs typeface="DejaVu Serif"/>
              </a:rPr>
              <a:t>x</a:t>
            </a:r>
            <a:r>
              <a:rPr sz="716" spc="41" baseline="23809" dirty="0">
                <a:latin typeface="Times New Roman"/>
                <a:cs typeface="Times New Roman"/>
              </a:rPr>
              <a:t>2</a:t>
            </a:r>
            <a:r>
              <a:rPr sz="682" spc="27" dirty="0">
                <a:latin typeface="Times New Roman"/>
                <a:cs typeface="Times New Roman"/>
              </a:rPr>
              <a:t>, </a:t>
            </a:r>
            <a:r>
              <a:rPr sz="682" spc="34" dirty="0">
                <a:latin typeface="Times New Roman"/>
                <a:cs typeface="Times New Roman"/>
              </a:rPr>
              <a:t>and</a:t>
            </a:r>
            <a:r>
              <a:rPr sz="682" spc="-7" dirty="0">
                <a:latin typeface="Times New Roman"/>
                <a:cs typeface="Times New Roman"/>
              </a:rPr>
              <a:t> </a:t>
            </a:r>
            <a:r>
              <a:rPr sz="682" spc="14" dirty="0">
                <a:latin typeface="Times New Roman"/>
                <a:cs typeface="Times New Roman"/>
              </a:rPr>
              <a:t>hence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5814822" y="3491285"/>
            <a:ext cx="94384" cy="0"/>
          </a:xfrm>
          <a:custGeom>
            <a:avLst/>
            <a:gdLst/>
            <a:ahLst/>
            <a:cxnLst/>
            <a:rect l="l" t="t" r="r" b="b"/>
            <a:pathLst>
              <a:path w="138429">
                <a:moveTo>
                  <a:pt x="0" y="0"/>
                </a:moveTo>
                <a:lnTo>
                  <a:pt x="13816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9" name="object 59"/>
          <p:cNvSpPr/>
          <p:nvPr/>
        </p:nvSpPr>
        <p:spPr>
          <a:xfrm>
            <a:off x="6044755" y="3491285"/>
            <a:ext cx="308697" cy="0"/>
          </a:xfrm>
          <a:custGeom>
            <a:avLst/>
            <a:gdLst/>
            <a:ahLst/>
            <a:cxnLst/>
            <a:rect l="l" t="t" r="r" b="b"/>
            <a:pathLst>
              <a:path w="452754">
                <a:moveTo>
                  <a:pt x="0" y="0"/>
                </a:moveTo>
                <a:lnTo>
                  <a:pt x="45241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0" name="object 60"/>
          <p:cNvSpPr/>
          <p:nvPr/>
        </p:nvSpPr>
        <p:spPr>
          <a:xfrm>
            <a:off x="6116643" y="3508533"/>
            <a:ext cx="236826" cy="0"/>
          </a:xfrm>
          <a:custGeom>
            <a:avLst/>
            <a:gdLst/>
            <a:ahLst/>
            <a:cxnLst/>
            <a:rect l="l" t="t" r="r" b="b"/>
            <a:pathLst>
              <a:path w="347345">
                <a:moveTo>
                  <a:pt x="0" y="0"/>
                </a:moveTo>
                <a:lnTo>
                  <a:pt x="34697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1" name="object 61"/>
          <p:cNvSpPr txBox="1"/>
          <p:nvPr/>
        </p:nvSpPr>
        <p:spPr>
          <a:xfrm>
            <a:off x="5806163" y="3335426"/>
            <a:ext cx="590117" cy="268366"/>
          </a:xfrm>
          <a:prstGeom prst="rect">
            <a:avLst/>
          </a:prstGeom>
        </p:spPr>
        <p:txBody>
          <a:bodyPr vert="horz" wrap="square" lIns="0" tIns="32472" rIns="0" bIns="0" rtlCol="0">
            <a:spAutoFit/>
          </a:bodyPr>
          <a:lstStyle/>
          <a:p>
            <a:pPr marL="10391">
              <a:spcBef>
                <a:spcPts val="256"/>
              </a:spcBef>
              <a:tabLst>
                <a:tab pos="371032" algn="l"/>
              </a:tabLst>
            </a:pPr>
            <a:r>
              <a:rPr sz="682" spc="-68" dirty="0">
                <a:latin typeface="DejaVu Serif"/>
                <a:cs typeface="DejaVu Serif"/>
              </a:rPr>
              <a:t>dy	</a:t>
            </a:r>
            <a:r>
              <a:rPr sz="682" spc="-3" dirty="0">
                <a:latin typeface="Times New Roman"/>
                <a:cs typeface="Times New Roman"/>
              </a:rPr>
              <a:t>1</a:t>
            </a:r>
            <a:endParaRPr sz="682">
              <a:latin typeface="Times New Roman"/>
              <a:cs typeface="Times New Roman"/>
            </a:endParaRPr>
          </a:p>
          <a:p>
            <a:pPr marL="8659">
              <a:spcBef>
                <a:spcPts val="187"/>
              </a:spcBef>
            </a:pPr>
            <a:r>
              <a:rPr sz="1023" spc="-61" baseline="5555" dirty="0">
                <a:latin typeface="DejaVu Serif"/>
                <a:cs typeface="DejaVu Serif"/>
              </a:rPr>
              <a:t>dx </a:t>
            </a:r>
            <a:r>
              <a:rPr sz="1023" spc="215" baseline="44444" dirty="0">
                <a:latin typeface="Times New Roman"/>
                <a:cs typeface="Times New Roman"/>
              </a:rPr>
              <a:t>= </a:t>
            </a:r>
            <a:r>
              <a:rPr sz="1023" spc="97" baseline="47222" dirty="0">
                <a:latin typeface="DejaVu Sans"/>
                <a:cs typeface="DejaVu Sans"/>
              </a:rPr>
              <a:t>√</a:t>
            </a:r>
            <a:r>
              <a:rPr sz="682" spc="65" dirty="0">
                <a:latin typeface="Times New Roman"/>
                <a:cs typeface="Times New Roman"/>
              </a:rPr>
              <a:t>1</a:t>
            </a:r>
            <a:r>
              <a:rPr sz="682" spc="-78" dirty="0">
                <a:latin typeface="Times New Roman"/>
                <a:cs typeface="Times New Roman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− </a:t>
            </a:r>
            <a:r>
              <a:rPr sz="682" spc="17" dirty="0">
                <a:latin typeface="DejaVu Serif"/>
                <a:cs typeface="DejaVu Serif"/>
              </a:rPr>
              <a:t>x</a:t>
            </a:r>
            <a:r>
              <a:rPr sz="716" spc="25" baseline="23809" dirty="0">
                <a:latin typeface="Times New Roman"/>
                <a:cs typeface="Times New Roman"/>
              </a:rPr>
              <a:t>2 </a:t>
            </a:r>
            <a:r>
              <a:rPr sz="1023" spc="-46" baseline="44444" dirty="0">
                <a:latin typeface="DejaVu Serif"/>
                <a:cs typeface="DejaVu Serif"/>
              </a:rPr>
              <a:t>.</a:t>
            </a:r>
            <a:endParaRPr sz="1023" baseline="44444">
              <a:latin typeface="DejaVu Serif"/>
              <a:cs typeface="DejaVu Serif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4216397" y="3610679"/>
            <a:ext cx="3451081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4" dirty="0">
                <a:latin typeface="Times New Roman"/>
                <a:cs typeface="Times New Roman"/>
              </a:rPr>
              <a:t>derivative </a:t>
            </a:r>
            <a:r>
              <a:rPr sz="682" spc="-14" dirty="0">
                <a:latin typeface="Times New Roman"/>
                <a:cs typeface="Times New Roman"/>
              </a:rPr>
              <a:t>of </a:t>
            </a:r>
            <a:r>
              <a:rPr sz="682" spc="34" dirty="0">
                <a:latin typeface="Times New Roman"/>
                <a:cs typeface="Times New Roman"/>
              </a:rPr>
              <a:t>arctan </a:t>
            </a:r>
            <a:r>
              <a:rPr sz="682" dirty="0">
                <a:latin typeface="DejaVu Serif"/>
                <a:cs typeface="DejaVu Serif"/>
              </a:rPr>
              <a:t>x </a:t>
            </a:r>
            <a:r>
              <a:rPr sz="682" dirty="0">
                <a:latin typeface="Times New Roman"/>
                <a:cs typeface="Times New Roman"/>
              </a:rPr>
              <a:t>is </a:t>
            </a:r>
            <a:r>
              <a:rPr sz="682" spc="17" dirty="0">
                <a:latin typeface="Times New Roman"/>
                <a:cs typeface="Times New Roman"/>
              </a:rPr>
              <a:t>found </a:t>
            </a:r>
            <a:r>
              <a:rPr sz="682" spc="14" dirty="0">
                <a:latin typeface="Times New Roman"/>
                <a:cs typeface="Times New Roman"/>
              </a:rPr>
              <a:t>in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7" dirty="0">
                <a:latin typeface="Times New Roman"/>
                <a:cs typeface="Times New Roman"/>
              </a:rPr>
              <a:t>same </a:t>
            </a:r>
            <a:r>
              <a:rPr sz="682" spc="-10" dirty="0">
                <a:latin typeface="Times New Roman"/>
                <a:cs typeface="Times New Roman"/>
              </a:rPr>
              <a:t>way, </a:t>
            </a:r>
            <a:r>
              <a:rPr sz="682" spc="34" dirty="0">
                <a:latin typeface="Times New Roman"/>
                <a:cs typeface="Times New Roman"/>
              </a:rPr>
              <a:t>and </a:t>
            </a:r>
            <a:r>
              <a:rPr sz="682" spc="10" dirty="0">
                <a:latin typeface="Times New Roman"/>
                <a:cs typeface="Times New Roman"/>
              </a:rPr>
              <a:t>you </a:t>
            </a:r>
            <a:r>
              <a:rPr sz="682" spc="17" dirty="0">
                <a:latin typeface="Times New Roman"/>
                <a:cs typeface="Times New Roman"/>
              </a:rPr>
              <a:t>should </a:t>
            </a:r>
            <a:r>
              <a:rPr sz="682" spc="14" dirty="0">
                <a:latin typeface="Times New Roman"/>
                <a:cs typeface="Times New Roman"/>
              </a:rPr>
              <a:t>really </a:t>
            </a:r>
            <a:r>
              <a:rPr sz="682" spc="17" dirty="0">
                <a:latin typeface="Times New Roman"/>
                <a:cs typeface="Times New Roman"/>
              </a:rPr>
              <a:t>do </a:t>
            </a:r>
            <a:r>
              <a:rPr sz="682" spc="27" dirty="0">
                <a:latin typeface="Times New Roman"/>
                <a:cs typeface="Times New Roman"/>
              </a:rPr>
              <a:t>this</a:t>
            </a:r>
            <a:r>
              <a:rPr sz="682" spc="95" dirty="0">
                <a:latin typeface="Times New Roman"/>
                <a:cs typeface="Times New Roman"/>
              </a:rPr>
              <a:t> </a:t>
            </a:r>
            <a:r>
              <a:rPr sz="682" spc="7" dirty="0">
                <a:latin typeface="Times New Roman"/>
                <a:cs typeface="Times New Roman"/>
              </a:rPr>
              <a:t>yourself.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8046469" y="3610679"/>
            <a:ext cx="8442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10" dirty="0">
                <a:latin typeface="DejaVu Sans"/>
                <a:cs typeface="DejaVu Sans"/>
              </a:rPr>
              <a:t>Q</a:t>
            </a:r>
            <a:endParaRPr sz="682">
              <a:latin typeface="DejaVu Sans"/>
              <a:cs typeface="DejaVu Sans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5799530" y="3812548"/>
            <a:ext cx="593148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b="1" spc="-3" dirty="0">
                <a:latin typeface="Georgia"/>
                <a:cs typeface="Georgia"/>
              </a:rPr>
              <a:t>16.</a:t>
            </a:r>
            <a:r>
              <a:rPr sz="682" b="1" spc="17" dirty="0">
                <a:latin typeface="Georgia"/>
                <a:cs typeface="Georgia"/>
              </a:rPr>
              <a:t> </a:t>
            </a:r>
            <a:r>
              <a:rPr sz="682" b="1" spc="-24" dirty="0">
                <a:latin typeface="Georgia"/>
                <a:cs typeface="Georgia"/>
              </a:rPr>
              <a:t>Exercises</a:t>
            </a:r>
            <a:endParaRPr sz="682">
              <a:latin typeface="Georgia"/>
              <a:cs typeface="Georgia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061114" y="4028214"/>
            <a:ext cx="1888548" cy="616392"/>
          </a:xfrm>
          <a:prstGeom prst="rect">
            <a:avLst/>
          </a:prstGeom>
        </p:spPr>
        <p:txBody>
          <a:bodyPr vert="horz" wrap="square" lIns="0" tIns="6927" rIns="0" bIns="0" rtlCol="0">
            <a:spAutoFit/>
          </a:bodyPr>
          <a:lstStyle/>
          <a:p>
            <a:pPr marL="8659" marR="3464" algn="just">
              <a:lnSpc>
                <a:spcPct val="101499"/>
              </a:lnSpc>
              <a:spcBef>
                <a:spcPts val="55"/>
              </a:spcBef>
            </a:pPr>
            <a:r>
              <a:rPr sz="614" spc="-17" dirty="0">
                <a:latin typeface="Arial"/>
                <a:cs typeface="Arial"/>
              </a:rPr>
              <a:t>For </a:t>
            </a:r>
            <a:r>
              <a:rPr sz="614" spc="-34" dirty="0">
                <a:latin typeface="Arial"/>
                <a:cs typeface="Arial"/>
              </a:rPr>
              <a:t>each </a:t>
            </a:r>
            <a:r>
              <a:rPr sz="614" dirty="0">
                <a:latin typeface="Arial"/>
                <a:cs typeface="Arial"/>
              </a:rPr>
              <a:t>of </a:t>
            </a:r>
            <a:r>
              <a:rPr sz="614" spc="-3" dirty="0">
                <a:latin typeface="Arial"/>
                <a:cs typeface="Arial"/>
              </a:rPr>
              <a:t>the following </a:t>
            </a:r>
            <a:r>
              <a:rPr sz="614" spc="-20" dirty="0">
                <a:latin typeface="Arial"/>
                <a:cs typeface="Arial"/>
              </a:rPr>
              <a:t>problems </a:t>
            </a:r>
            <a:r>
              <a:rPr sz="614" spc="3" dirty="0">
                <a:latin typeface="Arial"/>
                <a:cs typeface="Arial"/>
              </a:rPr>
              <a:t>find </a:t>
            </a:r>
            <a:r>
              <a:rPr sz="614" spc="-3" dirty="0">
                <a:latin typeface="Arial"/>
                <a:cs typeface="Arial"/>
              </a:rPr>
              <a:t>the </a:t>
            </a:r>
            <a:r>
              <a:rPr sz="614" spc="-10" dirty="0">
                <a:latin typeface="Arial"/>
                <a:cs typeface="Arial"/>
              </a:rPr>
              <a:t>derivative  </a:t>
            </a:r>
            <a:r>
              <a:rPr sz="614" spc="75" dirty="0">
                <a:latin typeface="DejaVu Serif"/>
                <a:cs typeface="DejaVu Serif"/>
              </a:rPr>
              <a:t>f</a:t>
            </a:r>
            <a:r>
              <a:rPr sz="614" spc="-130" dirty="0">
                <a:latin typeface="DejaVu Serif"/>
                <a:cs typeface="DejaVu Serif"/>
              </a:rPr>
              <a:t> </a:t>
            </a:r>
            <a:r>
              <a:rPr sz="614" i="1" spc="61" baseline="37037" dirty="0">
                <a:latin typeface="Arial"/>
                <a:cs typeface="Arial"/>
              </a:rPr>
              <a:t>j</a:t>
            </a:r>
            <a:r>
              <a:rPr sz="614" spc="41" dirty="0">
                <a:latin typeface="Times New Roman"/>
                <a:cs typeface="Times New Roman"/>
              </a:rPr>
              <a:t>(</a:t>
            </a:r>
            <a:r>
              <a:rPr sz="614" spc="41" dirty="0">
                <a:latin typeface="DejaVu Serif"/>
                <a:cs typeface="DejaVu Serif"/>
              </a:rPr>
              <a:t>x</a:t>
            </a:r>
            <a:r>
              <a:rPr sz="614" spc="41" dirty="0">
                <a:latin typeface="Times New Roman"/>
                <a:cs typeface="Times New Roman"/>
              </a:rPr>
              <a:t>)</a:t>
            </a:r>
            <a:r>
              <a:rPr sz="614" spc="27" dirty="0">
                <a:latin typeface="Times New Roman"/>
                <a:cs typeface="Times New Roman"/>
              </a:rPr>
              <a:t> </a:t>
            </a:r>
            <a:r>
              <a:rPr sz="614" spc="14" dirty="0">
                <a:latin typeface="Arial"/>
                <a:cs typeface="Arial"/>
              </a:rPr>
              <a:t>if</a:t>
            </a:r>
            <a:r>
              <a:rPr sz="614" spc="3" dirty="0">
                <a:latin typeface="Arial"/>
                <a:cs typeface="Arial"/>
              </a:rPr>
              <a:t> </a:t>
            </a:r>
            <a:r>
              <a:rPr sz="614" spc="-37" dirty="0">
                <a:latin typeface="DejaVu Serif"/>
                <a:cs typeface="DejaVu Serif"/>
              </a:rPr>
              <a:t>y</a:t>
            </a:r>
            <a:r>
              <a:rPr sz="614" dirty="0">
                <a:latin typeface="DejaVu Serif"/>
                <a:cs typeface="DejaVu Serif"/>
              </a:rPr>
              <a:t> </a:t>
            </a:r>
            <a:r>
              <a:rPr sz="614" spc="130" dirty="0">
                <a:latin typeface="Times New Roman"/>
                <a:cs typeface="Times New Roman"/>
              </a:rPr>
              <a:t>=</a:t>
            </a:r>
            <a:r>
              <a:rPr sz="614" spc="17" dirty="0">
                <a:latin typeface="Times New Roman"/>
                <a:cs typeface="Times New Roman"/>
              </a:rPr>
              <a:t> </a:t>
            </a:r>
            <a:r>
              <a:rPr sz="614" spc="75" dirty="0">
                <a:latin typeface="DejaVu Serif"/>
                <a:cs typeface="DejaVu Serif"/>
              </a:rPr>
              <a:t>f</a:t>
            </a:r>
            <a:r>
              <a:rPr sz="614" spc="-130" dirty="0">
                <a:latin typeface="DejaVu Serif"/>
                <a:cs typeface="DejaVu Serif"/>
              </a:rPr>
              <a:t> </a:t>
            </a:r>
            <a:r>
              <a:rPr sz="614" spc="24" dirty="0">
                <a:latin typeface="Times New Roman"/>
                <a:cs typeface="Times New Roman"/>
              </a:rPr>
              <a:t>(</a:t>
            </a:r>
            <a:r>
              <a:rPr sz="614" spc="24" dirty="0">
                <a:latin typeface="DejaVu Serif"/>
                <a:cs typeface="DejaVu Serif"/>
              </a:rPr>
              <a:t>x</a:t>
            </a:r>
            <a:r>
              <a:rPr sz="614" spc="24" dirty="0">
                <a:latin typeface="Times New Roman"/>
                <a:cs typeface="Times New Roman"/>
              </a:rPr>
              <a:t>)</a:t>
            </a:r>
            <a:r>
              <a:rPr sz="614" spc="27" dirty="0">
                <a:latin typeface="Times New Roman"/>
                <a:cs typeface="Times New Roman"/>
              </a:rPr>
              <a:t> </a:t>
            </a:r>
            <a:r>
              <a:rPr sz="614" spc="-27" dirty="0">
                <a:latin typeface="Arial"/>
                <a:cs typeface="Arial"/>
              </a:rPr>
              <a:t>satisfies</a:t>
            </a:r>
            <a:r>
              <a:rPr sz="614" spc="10" dirty="0">
                <a:latin typeface="Arial"/>
                <a:cs typeface="Arial"/>
              </a:rPr>
              <a:t> </a:t>
            </a:r>
            <a:r>
              <a:rPr sz="614" spc="-14" dirty="0">
                <a:latin typeface="Arial"/>
                <a:cs typeface="Arial"/>
              </a:rPr>
              <a:t>the</a:t>
            </a:r>
            <a:r>
              <a:rPr sz="614" spc="7" dirty="0">
                <a:latin typeface="Arial"/>
                <a:cs typeface="Arial"/>
              </a:rPr>
              <a:t> </a:t>
            </a:r>
            <a:r>
              <a:rPr sz="614" spc="-31" dirty="0">
                <a:latin typeface="Arial"/>
                <a:cs typeface="Arial"/>
              </a:rPr>
              <a:t>given</a:t>
            </a:r>
            <a:r>
              <a:rPr sz="614" spc="10" dirty="0">
                <a:latin typeface="Arial"/>
                <a:cs typeface="Arial"/>
              </a:rPr>
              <a:t> </a:t>
            </a:r>
            <a:r>
              <a:rPr sz="614" spc="-20" dirty="0">
                <a:latin typeface="Arial"/>
                <a:cs typeface="Arial"/>
              </a:rPr>
              <a:t>equation.</a:t>
            </a:r>
            <a:r>
              <a:rPr sz="614" spc="99" dirty="0">
                <a:latin typeface="Arial"/>
                <a:cs typeface="Arial"/>
              </a:rPr>
              <a:t> </a:t>
            </a:r>
            <a:r>
              <a:rPr sz="614" spc="-17" dirty="0">
                <a:latin typeface="Arial"/>
                <a:cs typeface="Arial"/>
              </a:rPr>
              <a:t>State</a:t>
            </a:r>
            <a:r>
              <a:rPr sz="614" spc="10" dirty="0">
                <a:latin typeface="Arial"/>
                <a:cs typeface="Arial"/>
              </a:rPr>
              <a:t> </a:t>
            </a:r>
            <a:r>
              <a:rPr sz="614" spc="-10" dirty="0">
                <a:latin typeface="Arial"/>
                <a:cs typeface="Arial"/>
              </a:rPr>
              <a:t>what  </a:t>
            </a:r>
            <a:r>
              <a:rPr sz="614" spc="-3" dirty="0">
                <a:latin typeface="Arial"/>
                <a:cs typeface="Arial"/>
              </a:rPr>
              <a:t>the </a:t>
            </a:r>
            <a:r>
              <a:rPr sz="614" spc="-34" dirty="0">
                <a:latin typeface="Arial"/>
                <a:cs typeface="Arial"/>
              </a:rPr>
              <a:t>expressions </a:t>
            </a:r>
            <a:r>
              <a:rPr sz="614" spc="-27" dirty="0">
                <a:latin typeface="DejaVu Serif"/>
                <a:cs typeface="DejaVu Serif"/>
              </a:rPr>
              <a:t>F </a:t>
            </a:r>
            <a:r>
              <a:rPr sz="614" spc="10" dirty="0">
                <a:latin typeface="Times New Roman"/>
                <a:cs typeface="Times New Roman"/>
              </a:rPr>
              <a:t>(</a:t>
            </a:r>
            <a:r>
              <a:rPr sz="614" spc="10" dirty="0">
                <a:latin typeface="DejaVu Serif"/>
                <a:cs typeface="DejaVu Serif"/>
              </a:rPr>
              <a:t>x, y</a:t>
            </a:r>
            <a:r>
              <a:rPr sz="614" spc="10" dirty="0">
                <a:latin typeface="Times New Roman"/>
                <a:cs typeface="Times New Roman"/>
              </a:rPr>
              <a:t>)</a:t>
            </a:r>
            <a:r>
              <a:rPr sz="614" spc="10" dirty="0">
                <a:latin typeface="Arial"/>
                <a:cs typeface="Arial"/>
              </a:rPr>
              <a:t>, </a:t>
            </a:r>
            <a:r>
              <a:rPr sz="614" spc="3" dirty="0">
                <a:latin typeface="DejaVu Serif"/>
                <a:cs typeface="DejaVu Serif"/>
              </a:rPr>
              <a:t>tt</a:t>
            </a:r>
            <a:r>
              <a:rPr sz="614" spc="3" dirty="0">
                <a:latin typeface="Times New Roman"/>
                <a:cs typeface="Times New Roman"/>
              </a:rPr>
              <a:t>(</a:t>
            </a:r>
            <a:r>
              <a:rPr sz="614" spc="3" dirty="0">
                <a:latin typeface="DejaVu Serif"/>
                <a:cs typeface="DejaVu Serif"/>
              </a:rPr>
              <a:t>x, </a:t>
            </a:r>
            <a:r>
              <a:rPr sz="614" spc="14" dirty="0">
                <a:latin typeface="DejaVu Serif"/>
                <a:cs typeface="DejaVu Serif"/>
              </a:rPr>
              <a:t>y</a:t>
            </a:r>
            <a:r>
              <a:rPr sz="614" spc="14" dirty="0">
                <a:latin typeface="Times New Roman"/>
                <a:cs typeface="Times New Roman"/>
              </a:rPr>
              <a:t>) </a:t>
            </a:r>
            <a:r>
              <a:rPr sz="614" spc="-20" dirty="0">
                <a:latin typeface="Arial"/>
                <a:cs typeface="Arial"/>
              </a:rPr>
              <a:t>and </a:t>
            </a:r>
            <a:r>
              <a:rPr sz="614" spc="14" dirty="0">
                <a:latin typeface="DejaVu Serif"/>
                <a:cs typeface="DejaVu Serif"/>
              </a:rPr>
              <a:t>H</a:t>
            </a:r>
            <a:r>
              <a:rPr sz="614" spc="14" dirty="0">
                <a:latin typeface="Times New Roman"/>
                <a:cs typeface="Times New Roman"/>
              </a:rPr>
              <a:t>(</a:t>
            </a:r>
            <a:r>
              <a:rPr sz="614" spc="14" dirty="0">
                <a:latin typeface="DejaVu Serif"/>
                <a:cs typeface="DejaVu Serif"/>
              </a:rPr>
              <a:t>x, y</a:t>
            </a:r>
            <a:r>
              <a:rPr sz="614" spc="14" dirty="0">
                <a:latin typeface="Times New Roman"/>
                <a:cs typeface="Times New Roman"/>
              </a:rPr>
              <a:t>) </a:t>
            </a:r>
            <a:r>
              <a:rPr sz="614" spc="3" dirty="0">
                <a:latin typeface="Arial"/>
                <a:cs typeface="Arial"/>
              </a:rPr>
              <a:t>from </a:t>
            </a:r>
            <a:r>
              <a:rPr sz="614" spc="-3" dirty="0">
                <a:latin typeface="Arial"/>
                <a:cs typeface="Arial"/>
              </a:rPr>
              <a:t>the  </a:t>
            </a:r>
            <a:r>
              <a:rPr sz="614" spc="-24" dirty="0">
                <a:latin typeface="Arial"/>
                <a:cs typeface="Arial"/>
              </a:rPr>
              <a:t>recipe </a:t>
            </a:r>
            <a:r>
              <a:rPr sz="614" spc="-3" dirty="0">
                <a:latin typeface="Arial"/>
                <a:cs typeface="Arial"/>
              </a:rPr>
              <a:t>in </a:t>
            </a:r>
            <a:r>
              <a:rPr sz="614" spc="-10" dirty="0">
                <a:latin typeface="Arial"/>
                <a:cs typeface="Arial"/>
              </a:rPr>
              <a:t>the </a:t>
            </a:r>
            <a:r>
              <a:rPr sz="614" spc="-17" dirty="0">
                <a:latin typeface="Arial"/>
                <a:cs typeface="Arial"/>
              </a:rPr>
              <a:t>beginning </a:t>
            </a:r>
            <a:r>
              <a:rPr sz="614" spc="-3" dirty="0">
                <a:latin typeface="Arial"/>
                <a:cs typeface="Arial"/>
              </a:rPr>
              <a:t>of </a:t>
            </a:r>
            <a:r>
              <a:rPr sz="614" spc="-7" dirty="0">
                <a:latin typeface="Arial"/>
                <a:cs typeface="Arial"/>
              </a:rPr>
              <a:t>this </a:t>
            </a:r>
            <a:r>
              <a:rPr sz="614" spc="-20" dirty="0">
                <a:latin typeface="Arial"/>
                <a:cs typeface="Arial"/>
              </a:rPr>
              <a:t>section</a:t>
            </a:r>
            <a:r>
              <a:rPr sz="614" spc="20" dirty="0">
                <a:latin typeface="Arial"/>
                <a:cs typeface="Arial"/>
              </a:rPr>
              <a:t> </a:t>
            </a:r>
            <a:r>
              <a:rPr sz="614" spc="-27" dirty="0">
                <a:latin typeface="Arial"/>
                <a:cs typeface="Arial"/>
              </a:rPr>
              <a:t>are.</a:t>
            </a:r>
            <a:endParaRPr sz="614">
              <a:latin typeface="Arial"/>
              <a:cs typeface="Arial"/>
            </a:endParaRPr>
          </a:p>
          <a:p>
            <a:pPr marL="163652">
              <a:spcBef>
                <a:spcPts val="262"/>
              </a:spcBef>
            </a:pPr>
            <a:r>
              <a:rPr sz="614" spc="7" dirty="0">
                <a:latin typeface="Arial"/>
                <a:cs typeface="Arial"/>
              </a:rPr>
              <a:t>If </a:t>
            </a:r>
            <a:r>
              <a:rPr sz="614" spc="-34" dirty="0">
                <a:latin typeface="Arial"/>
                <a:cs typeface="Arial"/>
              </a:rPr>
              <a:t>you </a:t>
            </a:r>
            <a:r>
              <a:rPr sz="614" spc="-37" dirty="0">
                <a:latin typeface="Arial"/>
                <a:cs typeface="Arial"/>
              </a:rPr>
              <a:t>can </a:t>
            </a:r>
            <a:r>
              <a:rPr sz="614" spc="-7" dirty="0">
                <a:latin typeface="Arial"/>
                <a:cs typeface="Arial"/>
              </a:rPr>
              <a:t>find </a:t>
            </a:r>
            <a:r>
              <a:rPr sz="614" spc="-37" dirty="0">
                <a:latin typeface="Arial"/>
                <a:cs typeface="Arial"/>
              </a:rPr>
              <a:t>an </a:t>
            </a:r>
            <a:r>
              <a:rPr sz="614" spc="-10" dirty="0">
                <a:latin typeface="Arial"/>
                <a:cs typeface="Arial"/>
              </a:rPr>
              <a:t>explicit </a:t>
            </a:r>
            <a:r>
              <a:rPr sz="614" spc="-20" dirty="0">
                <a:latin typeface="Arial"/>
                <a:cs typeface="Arial"/>
              </a:rPr>
              <a:t>description </a:t>
            </a:r>
            <a:r>
              <a:rPr sz="614" spc="-10" dirty="0">
                <a:latin typeface="Arial"/>
                <a:cs typeface="Arial"/>
              </a:rPr>
              <a:t>of </a:t>
            </a:r>
            <a:r>
              <a:rPr sz="614" spc="-14" dirty="0">
                <a:latin typeface="Arial"/>
                <a:cs typeface="Arial"/>
              </a:rPr>
              <a:t>the</a:t>
            </a:r>
            <a:r>
              <a:rPr sz="614" spc="17" dirty="0">
                <a:latin typeface="Arial"/>
                <a:cs typeface="Arial"/>
              </a:rPr>
              <a:t> </a:t>
            </a:r>
            <a:r>
              <a:rPr sz="614" spc="-10" dirty="0">
                <a:latin typeface="Arial"/>
                <a:cs typeface="Arial"/>
              </a:rPr>
              <a:t>function</a:t>
            </a:r>
            <a:endParaRPr sz="614">
              <a:latin typeface="Arial"/>
              <a:cs typeface="Arial"/>
            </a:endParaRPr>
          </a:p>
          <a:p>
            <a:pPr marL="8659" algn="just">
              <a:spcBef>
                <a:spcPts val="10"/>
              </a:spcBef>
            </a:pPr>
            <a:r>
              <a:rPr sz="614" spc="-37" dirty="0">
                <a:latin typeface="DejaVu Serif"/>
                <a:cs typeface="DejaVu Serif"/>
              </a:rPr>
              <a:t>y </a:t>
            </a:r>
            <a:r>
              <a:rPr sz="614" spc="139" dirty="0">
                <a:latin typeface="Times New Roman"/>
                <a:cs typeface="Times New Roman"/>
              </a:rPr>
              <a:t>= </a:t>
            </a:r>
            <a:r>
              <a:rPr sz="614" spc="75" dirty="0">
                <a:latin typeface="DejaVu Serif"/>
                <a:cs typeface="DejaVu Serif"/>
              </a:rPr>
              <a:t>f </a:t>
            </a:r>
            <a:r>
              <a:rPr sz="614" spc="20" dirty="0">
                <a:latin typeface="Times New Roman"/>
                <a:cs typeface="Times New Roman"/>
              </a:rPr>
              <a:t>(</a:t>
            </a:r>
            <a:r>
              <a:rPr sz="614" spc="20" dirty="0">
                <a:latin typeface="DejaVu Serif"/>
                <a:cs typeface="DejaVu Serif"/>
              </a:rPr>
              <a:t>x</a:t>
            </a:r>
            <a:r>
              <a:rPr sz="614" spc="20" dirty="0">
                <a:latin typeface="Times New Roman"/>
                <a:cs typeface="Times New Roman"/>
              </a:rPr>
              <a:t>)</a:t>
            </a:r>
            <a:r>
              <a:rPr sz="614" spc="20" dirty="0">
                <a:latin typeface="Arial"/>
                <a:cs typeface="Arial"/>
              </a:rPr>
              <a:t>, </a:t>
            </a:r>
            <a:r>
              <a:rPr sz="614" spc="-51" dirty="0">
                <a:latin typeface="Arial"/>
                <a:cs typeface="Arial"/>
              </a:rPr>
              <a:t>say </a:t>
            </a:r>
            <a:r>
              <a:rPr sz="614" spc="-7" dirty="0">
                <a:latin typeface="Arial"/>
                <a:cs typeface="Arial"/>
              </a:rPr>
              <a:t>what </a:t>
            </a:r>
            <a:r>
              <a:rPr sz="614" spc="34" dirty="0">
                <a:latin typeface="Arial"/>
                <a:cs typeface="Arial"/>
              </a:rPr>
              <a:t>it</a:t>
            </a:r>
            <a:r>
              <a:rPr sz="614" spc="-106" dirty="0">
                <a:latin typeface="Arial"/>
                <a:cs typeface="Arial"/>
              </a:rPr>
              <a:t> </a:t>
            </a:r>
            <a:r>
              <a:rPr sz="614" spc="-17" dirty="0">
                <a:latin typeface="Arial"/>
                <a:cs typeface="Arial"/>
              </a:rPr>
              <a:t>is.</a:t>
            </a:r>
            <a:endParaRPr sz="614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4371576" y="4648924"/>
            <a:ext cx="63211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-44" dirty="0">
                <a:latin typeface="DejaVu Serif"/>
                <a:cs typeface="DejaVu Serif"/>
              </a:rPr>
              <a:t>π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4380227" y="4766024"/>
            <a:ext cx="48491" cy="0"/>
          </a:xfrm>
          <a:custGeom>
            <a:avLst/>
            <a:gdLst/>
            <a:ahLst/>
            <a:cxnLst/>
            <a:rect l="l" t="t" r="r" b="b"/>
            <a:pathLst>
              <a:path w="71119">
                <a:moveTo>
                  <a:pt x="0" y="0"/>
                </a:moveTo>
                <a:lnTo>
                  <a:pt x="71069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8" name="object 68"/>
          <p:cNvSpPr txBox="1"/>
          <p:nvPr/>
        </p:nvSpPr>
        <p:spPr>
          <a:xfrm>
            <a:off x="3960608" y="4699138"/>
            <a:ext cx="472786" cy="162195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lnSpc>
                <a:spcPts val="575"/>
              </a:lnSpc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167. </a:t>
            </a:r>
            <a:r>
              <a:rPr sz="614" spc="-17" dirty="0">
                <a:latin typeface="DejaVu Serif"/>
                <a:cs typeface="DejaVu Serif"/>
              </a:rPr>
              <a:t>xy</a:t>
            </a:r>
            <a:r>
              <a:rPr sz="614" spc="-109" dirty="0">
                <a:latin typeface="DejaVu Serif"/>
                <a:cs typeface="DejaVu Serif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endParaRPr sz="614">
              <a:latin typeface="Times New Roman"/>
              <a:cs typeface="Times New Roman"/>
            </a:endParaRPr>
          </a:p>
          <a:p>
            <a:pPr marR="3464" algn="r">
              <a:lnSpc>
                <a:spcPts val="575"/>
              </a:lnSpc>
            </a:pPr>
            <a:r>
              <a:rPr sz="614" spc="7" dirty="0">
                <a:latin typeface="Times New Roman"/>
                <a:cs typeface="Times New Roman"/>
              </a:rPr>
              <a:t>6</a:t>
            </a:r>
            <a:endParaRPr sz="614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3960608" y="4878269"/>
            <a:ext cx="619990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168. </a:t>
            </a:r>
            <a:r>
              <a:rPr sz="614" spc="17" dirty="0">
                <a:latin typeface="Times New Roman"/>
                <a:cs typeface="Times New Roman"/>
              </a:rPr>
              <a:t>sin(</a:t>
            </a:r>
            <a:r>
              <a:rPr sz="614" spc="17" dirty="0">
                <a:latin typeface="DejaVu Serif"/>
                <a:cs typeface="DejaVu Serif"/>
              </a:rPr>
              <a:t>xy</a:t>
            </a:r>
            <a:r>
              <a:rPr sz="614" spc="17" dirty="0">
                <a:latin typeface="Times New Roman"/>
                <a:cs typeface="Times New Roman"/>
              </a:rPr>
              <a:t>)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-27" dirty="0">
                <a:latin typeface="Times New Roman"/>
                <a:cs typeface="Times New Roman"/>
              </a:rPr>
              <a:t> </a:t>
            </a:r>
            <a:r>
              <a:rPr sz="614" spc="66" baseline="32407" dirty="0">
                <a:latin typeface="Times New Roman"/>
                <a:cs typeface="Times New Roman"/>
              </a:rPr>
              <a:t>1</a:t>
            </a:r>
            <a:endParaRPr sz="614" baseline="32407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4540264" y="4945154"/>
            <a:ext cx="32039" cy="0"/>
          </a:xfrm>
          <a:custGeom>
            <a:avLst/>
            <a:gdLst/>
            <a:ahLst/>
            <a:cxnLst/>
            <a:rect l="l" t="t" r="r" b="b"/>
            <a:pathLst>
              <a:path w="46989">
                <a:moveTo>
                  <a:pt x="0" y="0"/>
                </a:moveTo>
                <a:lnTo>
                  <a:pt x="46393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1" name="object 71"/>
          <p:cNvSpPr txBox="1"/>
          <p:nvPr/>
        </p:nvSpPr>
        <p:spPr>
          <a:xfrm>
            <a:off x="4531605" y="4930489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2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3960608" y="5049563"/>
            <a:ext cx="169285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169.</a:t>
            </a:r>
            <a:endParaRPr sz="614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4226623" y="4999349"/>
            <a:ext cx="102177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-17" dirty="0">
                <a:latin typeface="DejaVu Serif"/>
                <a:cs typeface="DejaVu Serif"/>
              </a:rPr>
              <a:t>xy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4186523" y="5116448"/>
            <a:ext cx="184872" cy="0"/>
          </a:xfrm>
          <a:custGeom>
            <a:avLst/>
            <a:gdLst/>
            <a:ahLst/>
            <a:cxnLst/>
            <a:rect l="l" t="t" r="r" b="b"/>
            <a:pathLst>
              <a:path w="271144">
                <a:moveTo>
                  <a:pt x="0" y="0"/>
                </a:moveTo>
                <a:lnTo>
                  <a:pt x="271106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5" name="object 75"/>
          <p:cNvSpPr txBox="1"/>
          <p:nvPr/>
        </p:nvSpPr>
        <p:spPr>
          <a:xfrm>
            <a:off x="4177864" y="5102219"/>
            <a:ext cx="199592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7" dirty="0">
                <a:latin typeface="DejaVu Serif"/>
                <a:cs typeface="DejaVu Serif"/>
              </a:rPr>
              <a:t>x</a:t>
            </a:r>
            <a:r>
              <a:rPr sz="614" spc="-85" dirty="0">
                <a:latin typeface="DejaVu Serif"/>
                <a:cs typeface="DejaVu Serif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r>
              <a:rPr sz="614" spc="-37" dirty="0">
                <a:latin typeface="Times New Roman"/>
                <a:cs typeface="Times New Roman"/>
              </a:rPr>
              <a:t> </a:t>
            </a:r>
            <a:r>
              <a:rPr sz="614" spc="-37" dirty="0">
                <a:latin typeface="DejaVu Serif"/>
                <a:cs typeface="DejaVu Serif"/>
              </a:rPr>
              <a:t>y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4395225" y="5049563"/>
            <a:ext cx="141576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-27" dirty="0">
                <a:latin typeface="Times New Roman"/>
                <a:cs typeface="Times New Roman"/>
              </a:rPr>
              <a:t> </a:t>
            </a:r>
            <a:r>
              <a:rPr sz="614" spc="7" dirty="0">
                <a:latin typeface="Times New Roman"/>
                <a:cs typeface="Times New Roman"/>
              </a:rPr>
              <a:t>1</a:t>
            </a:r>
            <a:endParaRPr sz="614">
              <a:latin typeface="Times New Roman"/>
              <a:cs typeface="Times New Roman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4414422" y="5671440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2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3960607" y="5232538"/>
            <a:ext cx="975880" cy="878416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170. </a:t>
            </a:r>
            <a:r>
              <a:rPr sz="614" spc="7" dirty="0">
                <a:latin typeface="DejaVu Serif"/>
                <a:cs typeface="DejaVu Serif"/>
              </a:rPr>
              <a:t>x </a:t>
            </a:r>
            <a:r>
              <a:rPr sz="614" spc="139" dirty="0">
                <a:latin typeface="Times New Roman"/>
                <a:cs typeface="Times New Roman"/>
              </a:rPr>
              <a:t>+ </a:t>
            </a:r>
            <a:r>
              <a:rPr sz="614" spc="-37" dirty="0">
                <a:latin typeface="DejaVu Serif"/>
                <a:cs typeface="DejaVu Serif"/>
              </a:rPr>
              <a:t>y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-85" dirty="0">
                <a:latin typeface="Times New Roman"/>
                <a:cs typeface="Times New Roman"/>
              </a:rPr>
              <a:t> </a:t>
            </a:r>
            <a:r>
              <a:rPr sz="614" spc="-17" dirty="0">
                <a:latin typeface="DejaVu Serif"/>
                <a:cs typeface="DejaVu Serif"/>
              </a:rPr>
              <a:t>xy</a:t>
            </a:r>
            <a:endParaRPr sz="614">
              <a:latin typeface="DejaVu Serif"/>
              <a:cs typeface="DejaVu Serif"/>
            </a:endParaRPr>
          </a:p>
          <a:p>
            <a:pPr marR="24245" algn="ctr">
              <a:lnSpc>
                <a:spcPts val="290"/>
              </a:lnSpc>
              <a:spcBef>
                <a:spcPts val="337"/>
              </a:spcBef>
            </a:pPr>
            <a:r>
              <a:rPr sz="409" spc="44" dirty="0">
                <a:latin typeface="Times New Roman"/>
                <a:cs typeface="Times New Roman"/>
              </a:rPr>
              <a:t>2</a:t>
            </a:r>
            <a:endParaRPr sz="409">
              <a:latin typeface="Times New Roman"/>
              <a:cs typeface="Times New Roman"/>
            </a:endParaRPr>
          </a:p>
          <a:p>
            <a:pPr marL="8659">
              <a:lnSpc>
                <a:spcPts val="535"/>
              </a:lnSpc>
            </a:pPr>
            <a:r>
              <a:rPr sz="614" b="1" dirty="0">
                <a:latin typeface="Arial"/>
                <a:cs typeface="Arial"/>
              </a:rPr>
              <a:t>171. </a:t>
            </a:r>
            <a:r>
              <a:rPr sz="614" dirty="0">
                <a:latin typeface="Times New Roman"/>
                <a:cs typeface="Times New Roman"/>
              </a:rPr>
              <a:t>(</a:t>
            </a:r>
            <a:r>
              <a:rPr sz="614" dirty="0">
                <a:latin typeface="DejaVu Serif"/>
                <a:cs typeface="DejaVu Serif"/>
              </a:rPr>
              <a:t>y </a:t>
            </a:r>
            <a:r>
              <a:rPr sz="614" spc="-27" dirty="0">
                <a:latin typeface="DejaVu Sans"/>
                <a:cs typeface="DejaVu Sans"/>
              </a:rPr>
              <a:t>− </a:t>
            </a:r>
            <a:r>
              <a:rPr sz="614" spc="20" dirty="0">
                <a:latin typeface="Times New Roman"/>
                <a:cs typeface="Times New Roman"/>
              </a:rPr>
              <a:t>1) </a:t>
            </a:r>
            <a:r>
              <a:rPr sz="614" spc="139" dirty="0">
                <a:latin typeface="Times New Roman"/>
                <a:cs typeface="Times New Roman"/>
              </a:rPr>
              <a:t>+ </a:t>
            </a:r>
            <a:r>
              <a:rPr sz="614" spc="7" dirty="0">
                <a:latin typeface="DejaVu Serif"/>
                <a:cs typeface="DejaVu Serif"/>
              </a:rPr>
              <a:t>x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-85" dirty="0">
                <a:latin typeface="Times New Roman"/>
                <a:cs typeface="Times New Roman"/>
              </a:rPr>
              <a:t> </a:t>
            </a:r>
            <a:r>
              <a:rPr sz="614" spc="7" dirty="0">
                <a:latin typeface="Times New Roman"/>
                <a:cs typeface="Times New Roman"/>
              </a:rPr>
              <a:t>0</a:t>
            </a:r>
            <a:endParaRPr sz="614">
              <a:latin typeface="Times New Roman"/>
              <a:cs typeface="Times New Roman"/>
            </a:endParaRPr>
          </a:p>
          <a:p>
            <a:pPr marL="8659">
              <a:spcBef>
                <a:spcPts val="453"/>
              </a:spcBef>
            </a:pPr>
            <a:r>
              <a:rPr sz="614" b="1" dirty="0">
                <a:latin typeface="Arial"/>
                <a:cs typeface="Arial"/>
              </a:rPr>
              <a:t>172.</a:t>
            </a:r>
            <a:r>
              <a:rPr sz="614" b="1" spc="82" dirty="0">
                <a:latin typeface="Arial"/>
                <a:cs typeface="Arial"/>
              </a:rPr>
              <a:t> </a:t>
            </a:r>
            <a:r>
              <a:rPr sz="614" dirty="0">
                <a:latin typeface="Times New Roman"/>
                <a:cs typeface="Times New Roman"/>
              </a:rPr>
              <a:t>(</a:t>
            </a:r>
            <a:r>
              <a:rPr sz="614" dirty="0">
                <a:latin typeface="DejaVu Serif"/>
                <a:cs typeface="DejaVu Serif"/>
              </a:rPr>
              <a:t>y</a:t>
            </a:r>
            <a:r>
              <a:rPr sz="614" spc="-37" dirty="0">
                <a:latin typeface="DejaVu Serif"/>
                <a:cs typeface="DejaVu Serif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r>
              <a:rPr sz="614" spc="-20" dirty="0">
                <a:latin typeface="Times New Roman"/>
                <a:cs typeface="Times New Roman"/>
              </a:rPr>
              <a:t> </a:t>
            </a:r>
            <a:r>
              <a:rPr sz="614" spc="27" dirty="0">
                <a:latin typeface="Times New Roman"/>
                <a:cs typeface="Times New Roman"/>
              </a:rPr>
              <a:t>1)</a:t>
            </a:r>
            <a:r>
              <a:rPr sz="614" spc="41" baseline="41666" dirty="0">
                <a:latin typeface="Times New Roman"/>
                <a:cs typeface="Times New Roman"/>
              </a:rPr>
              <a:t>2</a:t>
            </a:r>
            <a:r>
              <a:rPr sz="614" spc="97" baseline="41666" dirty="0">
                <a:latin typeface="Times New Roman"/>
                <a:cs typeface="Times New Roman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r>
              <a:rPr sz="614" spc="-17" dirty="0">
                <a:latin typeface="Times New Roman"/>
                <a:cs typeface="Times New Roman"/>
              </a:rPr>
              <a:t> </a:t>
            </a:r>
            <a:r>
              <a:rPr sz="614" spc="-37" dirty="0">
                <a:latin typeface="DejaVu Serif"/>
                <a:cs typeface="DejaVu Serif"/>
              </a:rPr>
              <a:t>y </a:t>
            </a:r>
            <a:r>
              <a:rPr sz="614" spc="-27" dirty="0">
                <a:latin typeface="DejaVu Sans"/>
                <a:cs typeface="DejaVu Sans"/>
              </a:rPr>
              <a:t>−</a:t>
            </a:r>
            <a:r>
              <a:rPr sz="614" spc="-61" dirty="0">
                <a:latin typeface="DejaVu Sans"/>
                <a:cs typeface="DejaVu Sans"/>
              </a:rPr>
              <a:t> </a:t>
            </a:r>
            <a:r>
              <a:rPr sz="614" spc="7" dirty="0">
                <a:latin typeface="DejaVu Serif"/>
                <a:cs typeface="DejaVu Serif"/>
              </a:rPr>
              <a:t>x</a:t>
            </a:r>
            <a:r>
              <a:rPr sz="614" spc="-24" dirty="0">
                <a:latin typeface="DejaVu Serif"/>
                <a:cs typeface="DejaVu Serif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17" dirty="0">
                <a:latin typeface="Times New Roman"/>
                <a:cs typeface="Times New Roman"/>
              </a:rPr>
              <a:t> </a:t>
            </a:r>
            <a:r>
              <a:rPr sz="614" spc="7" dirty="0">
                <a:latin typeface="Times New Roman"/>
                <a:cs typeface="Times New Roman"/>
              </a:rPr>
              <a:t>0</a:t>
            </a:r>
            <a:endParaRPr sz="614">
              <a:latin typeface="Times New Roman"/>
              <a:cs typeface="Times New Roman"/>
            </a:endParaRPr>
          </a:p>
          <a:p>
            <a:pPr marL="8659">
              <a:spcBef>
                <a:spcPts val="457"/>
              </a:spcBef>
            </a:pPr>
            <a:r>
              <a:rPr sz="614" b="1" dirty="0">
                <a:latin typeface="Arial"/>
                <a:cs typeface="Arial"/>
              </a:rPr>
              <a:t>173. </a:t>
            </a:r>
            <a:r>
              <a:rPr sz="614" dirty="0">
                <a:latin typeface="Times New Roman"/>
                <a:cs typeface="Times New Roman"/>
              </a:rPr>
              <a:t>(</a:t>
            </a:r>
            <a:r>
              <a:rPr sz="614" dirty="0">
                <a:latin typeface="DejaVu Serif"/>
                <a:cs typeface="DejaVu Serif"/>
              </a:rPr>
              <a:t>y </a:t>
            </a:r>
            <a:r>
              <a:rPr sz="614" spc="-27" dirty="0">
                <a:latin typeface="DejaVu Sans"/>
                <a:cs typeface="DejaVu Sans"/>
              </a:rPr>
              <a:t>− </a:t>
            </a:r>
            <a:r>
              <a:rPr sz="614" spc="24" dirty="0">
                <a:latin typeface="DejaVu Serif"/>
                <a:cs typeface="DejaVu Serif"/>
              </a:rPr>
              <a:t>x</a:t>
            </a:r>
            <a:r>
              <a:rPr sz="614" spc="24" dirty="0">
                <a:latin typeface="Times New Roman"/>
                <a:cs typeface="Times New Roman"/>
              </a:rPr>
              <a:t>) </a:t>
            </a:r>
            <a:r>
              <a:rPr sz="614" spc="139" dirty="0">
                <a:latin typeface="Times New Roman"/>
                <a:cs typeface="Times New Roman"/>
              </a:rPr>
              <a:t>+ </a:t>
            </a:r>
            <a:r>
              <a:rPr sz="614" spc="7" dirty="0">
                <a:latin typeface="DejaVu Serif"/>
                <a:cs typeface="DejaVu Serif"/>
              </a:rPr>
              <a:t>x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-95" dirty="0">
                <a:latin typeface="Times New Roman"/>
                <a:cs typeface="Times New Roman"/>
              </a:rPr>
              <a:t> </a:t>
            </a:r>
            <a:r>
              <a:rPr sz="614" spc="7" dirty="0">
                <a:latin typeface="Times New Roman"/>
                <a:cs typeface="Times New Roman"/>
              </a:rPr>
              <a:t>0</a:t>
            </a:r>
            <a:endParaRPr sz="614">
              <a:latin typeface="Times New Roman"/>
              <a:cs typeface="Times New Roman"/>
            </a:endParaRPr>
          </a:p>
          <a:p>
            <a:pPr marL="8659">
              <a:spcBef>
                <a:spcPts val="457"/>
              </a:spcBef>
            </a:pPr>
            <a:r>
              <a:rPr sz="614" b="1" dirty="0">
                <a:latin typeface="Arial"/>
                <a:cs typeface="Arial"/>
              </a:rPr>
              <a:t>174.</a:t>
            </a:r>
            <a:r>
              <a:rPr sz="614" b="1" spc="78" dirty="0">
                <a:latin typeface="Arial"/>
                <a:cs typeface="Arial"/>
              </a:rPr>
              <a:t> </a:t>
            </a:r>
            <a:r>
              <a:rPr sz="614" dirty="0">
                <a:latin typeface="Times New Roman"/>
                <a:cs typeface="Times New Roman"/>
              </a:rPr>
              <a:t>(</a:t>
            </a:r>
            <a:r>
              <a:rPr sz="614" dirty="0">
                <a:latin typeface="DejaVu Serif"/>
                <a:cs typeface="DejaVu Serif"/>
              </a:rPr>
              <a:t>y</a:t>
            </a:r>
            <a:r>
              <a:rPr sz="614" spc="-37" dirty="0">
                <a:latin typeface="DejaVu Serif"/>
                <a:cs typeface="DejaVu Serif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r>
              <a:rPr sz="614" spc="-17" dirty="0">
                <a:latin typeface="Times New Roman"/>
                <a:cs typeface="Times New Roman"/>
              </a:rPr>
              <a:t> </a:t>
            </a:r>
            <a:r>
              <a:rPr sz="614" spc="31" dirty="0">
                <a:latin typeface="DejaVu Serif"/>
                <a:cs typeface="DejaVu Serif"/>
              </a:rPr>
              <a:t>x</a:t>
            </a:r>
            <a:r>
              <a:rPr sz="614" spc="31" dirty="0">
                <a:latin typeface="Times New Roman"/>
                <a:cs typeface="Times New Roman"/>
              </a:rPr>
              <a:t>)</a:t>
            </a:r>
            <a:r>
              <a:rPr sz="614" spc="46" baseline="41666" dirty="0">
                <a:latin typeface="Times New Roman"/>
                <a:cs typeface="Times New Roman"/>
              </a:rPr>
              <a:t>2</a:t>
            </a:r>
            <a:r>
              <a:rPr sz="614" spc="92" baseline="41666" dirty="0">
                <a:latin typeface="Times New Roman"/>
                <a:cs typeface="Times New Roman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r>
              <a:rPr sz="614" spc="-20" dirty="0">
                <a:latin typeface="Times New Roman"/>
                <a:cs typeface="Times New Roman"/>
              </a:rPr>
              <a:t> </a:t>
            </a:r>
            <a:r>
              <a:rPr sz="614" spc="-17" dirty="0">
                <a:latin typeface="Times New Roman"/>
                <a:cs typeface="Times New Roman"/>
              </a:rPr>
              <a:t>2</a:t>
            </a:r>
            <a:r>
              <a:rPr sz="614" spc="-17" dirty="0">
                <a:latin typeface="DejaVu Serif"/>
                <a:cs typeface="DejaVu Serif"/>
              </a:rPr>
              <a:t>y</a:t>
            </a:r>
            <a:r>
              <a:rPr sz="614" spc="-37" dirty="0">
                <a:latin typeface="DejaVu Serif"/>
                <a:cs typeface="DejaVu Serif"/>
              </a:rPr>
              <a:t> </a:t>
            </a:r>
            <a:r>
              <a:rPr sz="614" spc="-27" dirty="0">
                <a:latin typeface="DejaVu Sans"/>
                <a:cs typeface="DejaVu Sans"/>
              </a:rPr>
              <a:t>−</a:t>
            </a:r>
            <a:r>
              <a:rPr sz="614" spc="-61" dirty="0">
                <a:latin typeface="DejaVu Sans"/>
                <a:cs typeface="DejaVu Sans"/>
              </a:rPr>
              <a:t> </a:t>
            </a:r>
            <a:r>
              <a:rPr sz="614" spc="7" dirty="0">
                <a:latin typeface="DejaVu Serif"/>
                <a:cs typeface="DejaVu Serif"/>
              </a:rPr>
              <a:t>x</a:t>
            </a:r>
            <a:r>
              <a:rPr sz="614" spc="-24" dirty="0">
                <a:latin typeface="DejaVu Serif"/>
                <a:cs typeface="DejaVu Serif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14" dirty="0">
                <a:latin typeface="Times New Roman"/>
                <a:cs typeface="Times New Roman"/>
              </a:rPr>
              <a:t> </a:t>
            </a:r>
            <a:r>
              <a:rPr sz="614" spc="7" dirty="0">
                <a:latin typeface="Times New Roman"/>
                <a:cs typeface="Times New Roman"/>
              </a:rPr>
              <a:t>0</a:t>
            </a:r>
            <a:endParaRPr sz="614">
              <a:latin typeface="Times New Roman"/>
              <a:cs typeface="Times New Roman"/>
            </a:endParaRPr>
          </a:p>
          <a:p>
            <a:pPr marL="8659">
              <a:spcBef>
                <a:spcPts val="511"/>
              </a:spcBef>
            </a:pPr>
            <a:r>
              <a:rPr sz="614" b="1" dirty="0">
                <a:latin typeface="Arial"/>
                <a:cs typeface="Arial"/>
              </a:rPr>
              <a:t>175. </a:t>
            </a:r>
            <a:r>
              <a:rPr sz="920" spc="71" baseline="43209" dirty="0">
                <a:latin typeface="Arial"/>
                <a:cs typeface="Arial"/>
              </a:rPr>
              <a:t>.</a:t>
            </a:r>
            <a:r>
              <a:rPr sz="614" spc="48" dirty="0">
                <a:latin typeface="DejaVu Serif"/>
                <a:cs typeface="DejaVu Serif"/>
              </a:rPr>
              <a:t>y</a:t>
            </a:r>
            <a:r>
              <a:rPr sz="614" spc="71" baseline="41666" dirty="0">
                <a:latin typeface="Times New Roman"/>
                <a:cs typeface="Times New Roman"/>
              </a:rPr>
              <a:t>2 </a:t>
            </a:r>
            <a:r>
              <a:rPr sz="614" spc="-27" dirty="0">
                <a:latin typeface="DejaVu Sans"/>
                <a:cs typeface="DejaVu Sans"/>
              </a:rPr>
              <a:t>− </a:t>
            </a:r>
            <a:r>
              <a:rPr sz="614" spc="-14" dirty="0">
                <a:latin typeface="Times New Roman"/>
                <a:cs typeface="Times New Roman"/>
              </a:rPr>
              <a:t>1</a:t>
            </a:r>
            <a:r>
              <a:rPr sz="920" spc="-20" baseline="43209" dirty="0">
                <a:latin typeface="Arial"/>
                <a:cs typeface="Arial"/>
              </a:rPr>
              <a:t>Σ</a:t>
            </a:r>
            <a:r>
              <a:rPr sz="614" spc="-20" baseline="46296" dirty="0">
                <a:latin typeface="Times New Roman"/>
                <a:cs typeface="Times New Roman"/>
              </a:rPr>
              <a:t>2 </a:t>
            </a:r>
            <a:r>
              <a:rPr sz="614" spc="139" dirty="0">
                <a:latin typeface="Times New Roman"/>
                <a:cs typeface="Times New Roman"/>
              </a:rPr>
              <a:t>+ </a:t>
            </a:r>
            <a:r>
              <a:rPr sz="614" spc="7" dirty="0">
                <a:latin typeface="DejaVu Serif"/>
                <a:cs typeface="DejaVu Serif"/>
              </a:rPr>
              <a:t>x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-27" dirty="0">
                <a:latin typeface="Times New Roman"/>
                <a:cs typeface="Times New Roman"/>
              </a:rPr>
              <a:t> </a:t>
            </a:r>
            <a:r>
              <a:rPr sz="614" spc="7" dirty="0">
                <a:latin typeface="Times New Roman"/>
                <a:cs typeface="Times New Roman"/>
              </a:rPr>
              <a:t>0</a:t>
            </a:r>
            <a:endParaRPr sz="614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6349019" y="3965496"/>
            <a:ext cx="306099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260632" algn="l"/>
              </a:tabLst>
            </a:pPr>
            <a:r>
              <a:rPr sz="614" spc="116" dirty="0">
                <a:latin typeface="Arial"/>
                <a:cs typeface="Arial"/>
              </a:rPr>
              <a:t>.	</a:t>
            </a:r>
            <a:r>
              <a:rPr sz="614" spc="-92" dirty="0">
                <a:latin typeface="Arial"/>
                <a:cs typeface="Arial"/>
              </a:rPr>
              <a:t>Σ</a:t>
            </a:r>
            <a:endParaRPr sz="614">
              <a:latin typeface="Arial"/>
              <a:cs typeface="Aria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6427677" y="4016800"/>
            <a:ext cx="258907" cy="71337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218203" algn="l"/>
              </a:tabLst>
            </a:pPr>
            <a:r>
              <a:rPr sz="409" spc="44" dirty="0">
                <a:latin typeface="Times New Roman"/>
                <a:cs typeface="Times New Roman"/>
              </a:rPr>
              <a:t>2	</a:t>
            </a:r>
            <a:r>
              <a:rPr sz="614" spc="66" baseline="9259" dirty="0">
                <a:latin typeface="Times New Roman"/>
                <a:cs typeface="Times New Roman"/>
              </a:rPr>
              <a:t>2</a:t>
            </a:r>
            <a:endParaRPr sz="614" baseline="9259">
              <a:latin typeface="Times New Roman"/>
              <a:cs typeface="Times New Roman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6142119" y="4028214"/>
            <a:ext cx="837767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251973" algn="l"/>
                <a:tab pos="557631" algn="l"/>
              </a:tabLst>
            </a:pPr>
            <a:r>
              <a:rPr sz="614" b="1" dirty="0">
                <a:latin typeface="Arial"/>
                <a:cs typeface="Arial"/>
              </a:rPr>
              <a:t>176.	</a:t>
            </a:r>
            <a:r>
              <a:rPr sz="614" spc="-37" dirty="0">
                <a:latin typeface="DejaVu Serif"/>
                <a:cs typeface="DejaVu Serif"/>
              </a:rPr>
              <a:t>y </a:t>
            </a:r>
            <a:r>
              <a:rPr sz="614" spc="92" dirty="0">
                <a:latin typeface="DejaVu Serif"/>
                <a:cs typeface="DejaVu Serif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r>
              <a:rPr sz="614" spc="-17" dirty="0">
                <a:latin typeface="Times New Roman"/>
                <a:cs typeface="Times New Roman"/>
              </a:rPr>
              <a:t> </a:t>
            </a:r>
            <a:r>
              <a:rPr sz="614" spc="7" dirty="0">
                <a:latin typeface="Times New Roman"/>
                <a:cs typeface="Times New Roman"/>
              </a:rPr>
              <a:t>1	</a:t>
            </a:r>
            <a:r>
              <a:rPr sz="614" spc="-27" dirty="0">
                <a:latin typeface="DejaVu Sans"/>
                <a:cs typeface="DejaVu Sans"/>
              </a:rPr>
              <a:t>− </a:t>
            </a:r>
            <a:r>
              <a:rPr sz="614" spc="7" dirty="0">
                <a:latin typeface="DejaVu Serif"/>
                <a:cs typeface="DejaVu Serif"/>
              </a:rPr>
              <a:t>x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-92" dirty="0">
                <a:latin typeface="Times New Roman"/>
                <a:cs typeface="Times New Roman"/>
              </a:rPr>
              <a:t> </a:t>
            </a:r>
            <a:r>
              <a:rPr sz="614" spc="7" dirty="0">
                <a:latin typeface="Times New Roman"/>
                <a:cs typeface="Times New Roman"/>
              </a:rPr>
              <a:t>0</a:t>
            </a:r>
            <a:endParaRPr sz="614">
              <a:latin typeface="Times New Roman"/>
              <a:cs typeface="Times New Roman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6142118" y="4132952"/>
            <a:ext cx="812223" cy="299342"/>
          </a:xfrm>
          <a:prstGeom prst="rect">
            <a:avLst/>
          </a:prstGeom>
        </p:spPr>
        <p:txBody>
          <a:bodyPr vert="horz" wrap="square" lIns="0" tIns="58449" rIns="0" bIns="0" rtlCol="0">
            <a:spAutoFit/>
          </a:bodyPr>
          <a:lstStyle/>
          <a:p>
            <a:pPr marL="8659">
              <a:spcBef>
                <a:spcPts val="460"/>
              </a:spcBef>
            </a:pPr>
            <a:r>
              <a:rPr sz="614" b="1" dirty="0">
                <a:latin typeface="Arial"/>
                <a:cs typeface="Arial"/>
              </a:rPr>
              <a:t>177.</a:t>
            </a:r>
            <a:r>
              <a:rPr sz="614" b="1" spc="78" dirty="0">
                <a:latin typeface="Arial"/>
                <a:cs typeface="Arial"/>
              </a:rPr>
              <a:t> </a:t>
            </a:r>
            <a:r>
              <a:rPr sz="614" spc="24" dirty="0">
                <a:latin typeface="DejaVu Serif"/>
                <a:cs typeface="DejaVu Serif"/>
              </a:rPr>
              <a:t>x</a:t>
            </a:r>
            <a:r>
              <a:rPr sz="614" spc="35" baseline="41666" dirty="0">
                <a:latin typeface="Times New Roman"/>
                <a:cs typeface="Times New Roman"/>
              </a:rPr>
              <a:t>3</a:t>
            </a:r>
            <a:r>
              <a:rPr sz="614" spc="92" baseline="41666" dirty="0">
                <a:latin typeface="Times New Roman"/>
                <a:cs typeface="Times New Roman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r>
              <a:rPr sz="614" spc="-17" dirty="0">
                <a:latin typeface="Times New Roman"/>
                <a:cs typeface="Times New Roman"/>
              </a:rPr>
              <a:t> </a:t>
            </a:r>
            <a:r>
              <a:rPr sz="614" spc="-17" dirty="0">
                <a:latin typeface="DejaVu Serif"/>
                <a:cs typeface="DejaVu Serif"/>
              </a:rPr>
              <a:t>xy</a:t>
            </a:r>
            <a:r>
              <a:rPr sz="614" spc="-41" dirty="0">
                <a:latin typeface="DejaVu Serif"/>
                <a:cs typeface="DejaVu Serif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r>
              <a:rPr sz="614" spc="-17" dirty="0">
                <a:latin typeface="Times New Roman"/>
                <a:cs typeface="Times New Roman"/>
              </a:rPr>
              <a:t> </a:t>
            </a:r>
            <a:r>
              <a:rPr sz="614" spc="14" dirty="0">
                <a:latin typeface="DejaVu Serif"/>
                <a:cs typeface="DejaVu Serif"/>
              </a:rPr>
              <a:t>y</a:t>
            </a:r>
            <a:r>
              <a:rPr sz="614" spc="20" baseline="41666" dirty="0">
                <a:latin typeface="Times New Roman"/>
                <a:cs typeface="Times New Roman"/>
              </a:rPr>
              <a:t>3</a:t>
            </a:r>
            <a:r>
              <a:rPr sz="614" spc="148" baseline="41666" dirty="0">
                <a:latin typeface="Times New Roman"/>
                <a:cs typeface="Times New Roman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17" dirty="0">
                <a:latin typeface="Times New Roman"/>
                <a:cs typeface="Times New Roman"/>
              </a:rPr>
              <a:t> </a:t>
            </a:r>
            <a:r>
              <a:rPr sz="614" spc="7" dirty="0">
                <a:latin typeface="Times New Roman"/>
                <a:cs typeface="Times New Roman"/>
              </a:rPr>
              <a:t>3</a:t>
            </a:r>
            <a:endParaRPr sz="614">
              <a:latin typeface="Times New Roman"/>
              <a:cs typeface="Times New Roman"/>
            </a:endParaRPr>
          </a:p>
          <a:p>
            <a:pPr marL="8659">
              <a:spcBef>
                <a:spcPts val="392"/>
              </a:spcBef>
            </a:pPr>
            <a:r>
              <a:rPr sz="614" b="1" dirty="0">
                <a:latin typeface="Arial"/>
                <a:cs typeface="Arial"/>
              </a:rPr>
              <a:t>178.</a:t>
            </a:r>
            <a:r>
              <a:rPr sz="614" b="1" spc="75" dirty="0">
                <a:latin typeface="Arial"/>
                <a:cs typeface="Arial"/>
              </a:rPr>
              <a:t> </a:t>
            </a:r>
            <a:r>
              <a:rPr sz="614" spc="17" dirty="0">
                <a:latin typeface="Times New Roman"/>
                <a:cs typeface="Times New Roman"/>
              </a:rPr>
              <a:t>sin</a:t>
            </a:r>
            <a:r>
              <a:rPr sz="614" spc="-55" dirty="0">
                <a:latin typeface="Times New Roman"/>
                <a:cs typeface="Times New Roman"/>
              </a:rPr>
              <a:t> </a:t>
            </a:r>
            <a:r>
              <a:rPr sz="614" spc="7" dirty="0">
                <a:latin typeface="DejaVu Serif"/>
                <a:cs typeface="DejaVu Serif"/>
              </a:rPr>
              <a:t>x</a:t>
            </a:r>
            <a:r>
              <a:rPr sz="614" spc="-61" dirty="0">
                <a:latin typeface="DejaVu Serif"/>
                <a:cs typeface="DejaVu Serif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r>
              <a:rPr sz="614" spc="-20" dirty="0">
                <a:latin typeface="Times New Roman"/>
                <a:cs typeface="Times New Roman"/>
              </a:rPr>
              <a:t> </a:t>
            </a:r>
            <a:r>
              <a:rPr sz="614" spc="17" dirty="0">
                <a:latin typeface="Times New Roman"/>
                <a:cs typeface="Times New Roman"/>
              </a:rPr>
              <a:t>sin</a:t>
            </a:r>
            <a:r>
              <a:rPr sz="614" spc="-55" dirty="0">
                <a:latin typeface="Times New Roman"/>
                <a:cs typeface="Times New Roman"/>
              </a:rPr>
              <a:t> </a:t>
            </a:r>
            <a:r>
              <a:rPr sz="614" spc="-37" dirty="0">
                <a:latin typeface="DejaVu Serif"/>
                <a:cs typeface="DejaVu Serif"/>
              </a:rPr>
              <a:t>y</a:t>
            </a:r>
            <a:r>
              <a:rPr sz="614" spc="-7" dirty="0">
                <a:latin typeface="DejaVu Serif"/>
                <a:cs typeface="DejaVu Serif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14" dirty="0">
                <a:latin typeface="Times New Roman"/>
                <a:cs typeface="Times New Roman"/>
              </a:rPr>
              <a:t> </a:t>
            </a:r>
            <a:r>
              <a:rPr sz="614" spc="7" dirty="0">
                <a:latin typeface="Times New Roman"/>
                <a:cs typeface="Times New Roman"/>
              </a:rPr>
              <a:t>1</a:t>
            </a:r>
            <a:endParaRPr sz="614"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6833521" y="5189965"/>
            <a:ext cx="182707" cy="0"/>
          </a:xfrm>
          <a:custGeom>
            <a:avLst/>
            <a:gdLst/>
            <a:ahLst/>
            <a:cxnLst/>
            <a:rect l="l" t="t" r="r" b="b"/>
            <a:pathLst>
              <a:path w="267970">
                <a:moveTo>
                  <a:pt x="0" y="0"/>
                </a:moveTo>
                <a:lnTo>
                  <a:pt x="267893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4" name="object 84"/>
          <p:cNvSpPr txBox="1"/>
          <p:nvPr/>
        </p:nvSpPr>
        <p:spPr>
          <a:xfrm>
            <a:off x="6142118" y="4419646"/>
            <a:ext cx="1988993" cy="852699"/>
          </a:xfrm>
          <a:prstGeom prst="rect">
            <a:avLst/>
          </a:prstGeom>
        </p:spPr>
        <p:txBody>
          <a:bodyPr vert="horz" wrap="square" lIns="0" tIns="58449" rIns="0" bIns="0" rtlCol="0">
            <a:spAutoFit/>
          </a:bodyPr>
          <a:lstStyle/>
          <a:p>
            <a:pPr marL="215173" indent="-206514">
              <a:spcBef>
                <a:spcPts val="460"/>
              </a:spcBef>
              <a:buFont typeface="Arial"/>
              <a:buAutoNum type="arabicPeriod" startAt="179"/>
              <a:tabLst>
                <a:tab pos="215606" algn="l"/>
              </a:tabLst>
            </a:pPr>
            <a:r>
              <a:rPr sz="614" spc="17" dirty="0">
                <a:latin typeface="Times New Roman"/>
                <a:cs typeface="Times New Roman"/>
              </a:rPr>
              <a:t>sin</a:t>
            </a:r>
            <a:r>
              <a:rPr sz="614" spc="-55" dirty="0">
                <a:latin typeface="Times New Roman"/>
                <a:cs typeface="Times New Roman"/>
              </a:rPr>
              <a:t> </a:t>
            </a:r>
            <a:r>
              <a:rPr sz="614" spc="7" dirty="0">
                <a:latin typeface="DejaVu Serif"/>
                <a:cs typeface="DejaVu Serif"/>
              </a:rPr>
              <a:t>x</a:t>
            </a:r>
            <a:r>
              <a:rPr sz="614" spc="-58" dirty="0">
                <a:latin typeface="DejaVu Serif"/>
                <a:cs typeface="DejaVu Serif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r>
              <a:rPr sz="614" spc="-14" dirty="0">
                <a:latin typeface="Times New Roman"/>
                <a:cs typeface="Times New Roman"/>
              </a:rPr>
              <a:t> </a:t>
            </a:r>
            <a:r>
              <a:rPr sz="614" spc="-17" dirty="0">
                <a:latin typeface="DejaVu Serif"/>
                <a:cs typeface="DejaVu Serif"/>
              </a:rPr>
              <a:t>xy</a:t>
            </a:r>
            <a:r>
              <a:rPr sz="614" spc="-34" dirty="0">
                <a:latin typeface="DejaVu Serif"/>
                <a:cs typeface="DejaVu Serif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r>
              <a:rPr sz="614" spc="-14" dirty="0">
                <a:latin typeface="Times New Roman"/>
                <a:cs typeface="Times New Roman"/>
              </a:rPr>
              <a:t> </a:t>
            </a:r>
            <a:r>
              <a:rPr sz="614" spc="14" dirty="0">
                <a:latin typeface="DejaVu Serif"/>
                <a:cs typeface="DejaVu Serif"/>
              </a:rPr>
              <a:t>y</a:t>
            </a:r>
            <a:r>
              <a:rPr sz="614" spc="20" baseline="41666" dirty="0">
                <a:latin typeface="Times New Roman"/>
                <a:cs typeface="Times New Roman"/>
              </a:rPr>
              <a:t>5</a:t>
            </a:r>
            <a:r>
              <a:rPr sz="614" spc="153" baseline="41666" dirty="0">
                <a:latin typeface="Times New Roman"/>
                <a:cs typeface="Times New Roman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20" dirty="0">
                <a:latin typeface="Times New Roman"/>
                <a:cs typeface="Times New Roman"/>
              </a:rPr>
              <a:t> </a:t>
            </a:r>
            <a:r>
              <a:rPr sz="614" spc="-44" dirty="0">
                <a:latin typeface="DejaVu Serif"/>
                <a:cs typeface="DejaVu Serif"/>
              </a:rPr>
              <a:t>π</a:t>
            </a:r>
            <a:endParaRPr sz="614">
              <a:latin typeface="DejaVu Serif"/>
              <a:cs typeface="DejaVu Serif"/>
            </a:endParaRPr>
          </a:p>
          <a:p>
            <a:pPr marL="215173" indent="-206514">
              <a:spcBef>
                <a:spcPts val="392"/>
              </a:spcBef>
              <a:buFont typeface="Arial"/>
              <a:buAutoNum type="arabicPeriod" startAt="179"/>
              <a:tabLst>
                <a:tab pos="215606" algn="l"/>
              </a:tabLst>
            </a:pPr>
            <a:r>
              <a:rPr sz="614" spc="51" dirty="0">
                <a:latin typeface="Times New Roman"/>
                <a:cs typeface="Times New Roman"/>
              </a:rPr>
              <a:t>tan</a:t>
            </a:r>
            <a:r>
              <a:rPr sz="614" spc="-55" dirty="0">
                <a:latin typeface="Times New Roman"/>
                <a:cs typeface="Times New Roman"/>
              </a:rPr>
              <a:t> </a:t>
            </a:r>
            <a:r>
              <a:rPr sz="614" spc="7" dirty="0">
                <a:latin typeface="DejaVu Serif"/>
                <a:cs typeface="DejaVu Serif"/>
              </a:rPr>
              <a:t>x</a:t>
            </a:r>
            <a:r>
              <a:rPr sz="614" spc="-58" dirty="0">
                <a:latin typeface="DejaVu Serif"/>
                <a:cs typeface="DejaVu Serif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r>
              <a:rPr sz="614" spc="-17" dirty="0">
                <a:latin typeface="Times New Roman"/>
                <a:cs typeface="Times New Roman"/>
              </a:rPr>
              <a:t> </a:t>
            </a:r>
            <a:r>
              <a:rPr sz="614" spc="51" dirty="0">
                <a:latin typeface="Times New Roman"/>
                <a:cs typeface="Times New Roman"/>
              </a:rPr>
              <a:t>tan</a:t>
            </a:r>
            <a:r>
              <a:rPr sz="614" spc="-48" dirty="0">
                <a:latin typeface="Times New Roman"/>
                <a:cs typeface="Times New Roman"/>
              </a:rPr>
              <a:t> </a:t>
            </a:r>
            <a:r>
              <a:rPr sz="614" spc="-37" dirty="0">
                <a:latin typeface="DejaVu Serif"/>
                <a:cs typeface="DejaVu Serif"/>
              </a:rPr>
              <a:t>y</a:t>
            </a:r>
            <a:r>
              <a:rPr sz="614" spc="-3" dirty="0">
                <a:latin typeface="DejaVu Serif"/>
                <a:cs typeface="DejaVu Serif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20" dirty="0">
                <a:latin typeface="Times New Roman"/>
                <a:cs typeface="Times New Roman"/>
              </a:rPr>
              <a:t> </a:t>
            </a:r>
            <a:r>
              <a:rPr sz="614" spc="7" dirty="0">
                <a:latin typeface="Times New Roman"/>
                <a:cs typeface="Times New Roman"/>
              </a:rPr>
              <a:t>1</a:t>
            </a:r>
            <a:endParaRPr sz="614">
              <a:latin typeface="Times New Roman"/>
              <a:cs typeface="Times New Roman"/>
            </a:endParaRPr>
          </a:p>
          <a:p>
            <a:pPr marL="109102" marR="3464" indent="154993" algn="just">
              <a:lnSpc>
                <a:spcPct val="101499"/>
              </a:lnSpc>
              <a:spcBef>
                <a:spcPts val="232"/>
              </a:spcBef>
            </a:pPr>
            <a:r>
              <a:rPr sz="614" spc="-27" dirty="0">
                <a:latin typeface="Arial"/>
                <a:cs typeface="Arial"/>
              </a:rPr>
              <a:t>For </a:t>
            </a:r>
            <a:r>
              <a:rPr sz="614" spc="-44" dirty="0">
                <a:latin typeface="Arial"/>
                <a:cs typeface="Arial"/>
              </a:rPr>
              <a:t>each </a:t>
            </a:r>
            <a:r>
              <a:rPr sz="614" spc="-10" dirty="0">
                <a:latin typeface="Arial"/>
                <a:cs typeface="Arial"/>
              </a:rPr>
              <a:t>of </a:t>
            </a:r>
            <a:r>
              <a:rPr sz="614" spc="-14" dirty="0">
                <a:latin typeface="Arial"/>
                <a:cs typeface="Arial"/>
              </a:rPr>
              <a:t>the following </a:t>
            </a:r>
            <a:r>
              <a:rPr sz="614" spc="-7" dirty="0">
                <a:latin typeface="Arial"/>
                <a:cs typeface="Arial"/>
              </a:rPr>
              <a:t>explicitly </a:t>
            </a:r>
            <a:r>
              <a:rPr sz="614" spc="-27" dirty="0">
                <a:latin typeface="Arial"/>
                <a:cs typeface="Arial"/>
              </a:rPr>
              <a:t>defined </a:t>
            </a:r>
            <a:r>
              <a:rPr sz="614" spc="-14" dirty="0">
                <a:latin typeface="Arial"/>
                <a:cs typeface="Arial"/>
              </a:rPr>
              <a:t>functions  </a:t>
            </a:r>
            <a:r>
              <a:rPr sz="614" dirty="0">
                <a:latin typeface="Arial"/>
                <a:cs typeface="Arial"/>
              </a:rPr>
              <a:t>find </a:t>
            </a:r>
            <a:r>
              <a:rPr sz="614" spc="-27" dirty="0">
                <a:latin typeface="Arial"/>
                <a:cs typeface="Arial"/>
              </a:rPr>
              <a:t>an </a:t>
            </a:r>
            <a:r>
              <a:rPr sz="614" spc="7" dirty="0">
                <a:latin typeface="Arial"/>
                <a:cs typeface="Arial"/>
              </a:rPr>
              <a:t>implicit </a:t>
            </a:r>
            <a:r>
              <a:rPr sz="614" spc="-3" dirty="0">
                <a:latin typeface="Arial"/>
                <a:cs typeface="Arial"/>
              </a:rPr>
              <a:t>definition </a:t>
            </a:r>
            <a:r>
              <a:rPr sz="614" spc="-10" dirty="0">
                <a:latin typeface="Arial"/>
                <a:cs typeface="Arial"/>
              </a:rPr>
              <a:t>which </a:t>
            </a:r>
            <a:r>
              <a:rPr sz="614" spc="-37" dirty="0">
                <a:latin typeface="Arial"/>
                <a:cs typeface="Arial"/>
              </a:rPr>
              <a:t>does </a:t>
            </a:r>
            <a:r>
              <a:rPr sz="614" spc="3" dirty="0">
                <a:latin typeface="Arial"/>
                <a:cs typeface="Arial"/>
              </a:rPr>
              <a:t>not </a:t>
            </a:r>
            <a:r>
              <a:rPr sz="614" spc="-17" dirty="0">
                <a:latin typeface="Arial"/>
                <a:cs typeface="Arial"/>
              </a:rPr>
              <a:t>involve </a:t>
            </a:r>
            <a:r>
              <a:rPr sz="614" spc="-3" dirty="0">
                <a:latin typeface="Arial"/>
                <a:cs typeface="Arial"/>
              </a:rPr>
              <a:t>taking  roots. </a:t>
            </a:r>
            <a:r>
              <a:rPr sz="614" spc="-7" dirty="0">
                <a:latin typeface="Arial"/>
                <a:cs typeface="Arial"/>
              </a:rPr>
              <a:t>Then </a:t>
            </a:r>
            <a:r>
              <a:rPr sz="614" spc="-44" dirty="0">
                <a:latin typeface="Arial"/>
                <a:cs typeface="Arial"/>
              </a:rPr>
              <a:t>use </a:t>
            </a:r>
            <a:r>
              <a:rPr sz="614" dirty="0">
                <a:latin typeface="Arial"/>
                <a:cs typeface="Arial"/>
              </a:rPr>
              <a:t>this </a:t>
            </a:r>
            <a:r>
              <a:rPr sz="614" spc="-10" dirty="0">
                <a:latin typeface="Arial"/>
                <a:cs typeface="Arial"/>
              </a:rPr>
              <a:t>description </a:t>
            </a:r>
            <a:r>
              <a:rPr sz="614" spc="17" dirty="0">
                <a:latin typeface="Arial"/>
                <a:cs typeface="Arial"/>
              </a:rPr>
              <a:t>to </a:t>
            </a:r>
            <a:r>
              <a:rPr sz="614" spc="3" dirty="0">
                <a:latin typeface="Arial"/>
                <a:cs typeface="Arial"/>
              </a:rPr>
              <a:t>find </a:t>
            </a:r>
            <a:r>
              <a:rPr sz="614" spc="-3" dirty="0">
                <a:latin typeface="Arial"/>
                <a:cs typeface="Arial"/>
              </a:rPr>
              <a:t>the </a:t>
            </a:r>
            <a:r>
              <a:rPr sz="614" spc="-10" dirty="0">
                <a:latin typeface="Arial"/>
                <a:cs typeface="Arial"/>
              </a:rPr>
              <a:t>derivative  </a:t>
            </a:r>
            <a:r>
              <a:rPr sz="614" spc="-7" dirty="0">
                <a:latin typeface="DejaVu Serif"/>
                <a:cs typeface="DejaVu Serif"/>
              </a:rPr>
              <a:t>dy/dx</a:t>
            </a:r>
            <a:r>
              <a:rPr sz="614" spc="-7" dirty="0">
                <a:latin typeface="Arial"/>
                <a:cs typeface="Arial"/>
              </a:rPr>
              <a:t>.</a:t>
            </a:r>
            <a:endParaRPr sz="614">
              <a:latin typeface="Arial"/>
              <a:cs typeface="Arial"/>
            </a:endParaRPr>
          </a:p>
          <a:p>
            <a:pPr marL="8659">
              <a:spcBef>
                <a:spcPts val="426"/>
              </a:spcBef>
            </a:pPr>
            <a:r>
              <a:rPr sz="614" b="1" dirty="0">
                <a:latin typeface="Arial"/>
                <a:cs typeface="Arial"/>
              </a:rPr>
              <a:t>181.</a:t>
            </a:r>
            <a:r>
              <a:rPr sz="614" b="1" spc="89" dirty="0">
                <a:latin typeface="Arial"/>
                <a:cs typeface="Arial"/>
              </a:rPr>
              <a:t> </a:t>
            </a:r>
            <a:r>
              <a:rPr sz="614" spc="-37" dirty="0">
                <a:latin typeface="DejaVu Serif"/>
                <a:cs typeface="DejaVu Serif"/>
              </a:rPr>
              <a:t>y</a:t>
            </a:r>
            <a:r>
              <a:rPr sz="614" dirty="0">
                <a:latin typeface="DejaVu Serif"/>
                <a:cs typeface="DejaVu Serif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17" dirty="0">
                <a:latin typeface="Times New Roman"/>
                <a:cs typeface="Times New Roman"/>
              </a:rPr>
              <a:t> </a:t>
            </a:r>
            <a:r>
              <a:rPr sz="614" spc="75" dirty="0">
                <a:latin typeface="DejaVu Serif"/>
                <a:cs typeface="DejaVu Serif"/>
              </a:rPr>
              <a:t>f</a:t>
            </a:r>
            <a:r>
              <a:rPr sz="614" spc="-130" dirty="0">
                <a:latin typeface="DejaVu Serif"/>
                <a:cs typeface="DejaVu Serif"/>
              </a:rPr>
              <a:t> </a:t>
            </a:r>
            <a:r>
              <a:rPr sz="614" spc="27" dirty="0">
                <a:latin typeface="Times New Roman"/>
                <a:cs typeface="Times New Roman"/>
              </a:rPr>
              <a:t>(</a:t>
            </a:r>
            <a:r>
              <a:rPr sz="614" spc="27" dirty="0">
                <a:latin typeface="DejaVu Serif"/>
                <a:cs typeface="DejaVu Serif"/>
              </a:rPr>
              <a:t>x</a:t>
            </a:r>
            <a:r>
              <a:rPr sz="614" spc="27" dirty="0">
                <a:latin typeface="Times New Roman"/>
                <a:cs typeface="Times New Roman"/>
              </a:rPr>
              <a:t>)</a:t>
            </a:r>
            <a:r>
              <a:rPr sz="614" spc="20" dirty="0">
                <a:latin typeface="Times New Roman"/>
                <a:cs typeface="Times New Roman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20" dirty="0">
                <a:latin typeface="Times New Roman"/>
                <a:cs typeface="Times New Roman"/>
              </a:rPr>
              <a:t> </a:t>
            </a:r>
            <a:r>
              <a:rPr sz="920" spc="102" baseline="46296" dirty="0">
                <a:latin typeface="DejaVu Sans"/>
                <a:cs typeface="DejaVu Sans"/>
              </a:rPr>
              <a:t>√</a:t>
            </a:r>
            <a:r>
              <a:rPr sz="614" spc="68" dirty="0">
                <a:latin typeface="Times New Roman"/>
                <a:cs typeface="Times New Roman"/>
              </a:rPr>
              <a:t>1</a:t>
            </a:r>
            <a:r>
              <a:rPr sz="614" spc="-14" dirty="0">
                <a:latin typeface="Times New Roman"/>
                <a:cs typeface="Times New Roman"/>
              </a:rPr>
              <a:t> </a:t>
            </a:r>
            <a:r>
              <a:rPr sz="614" u="sng" spc="-27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−</a:t>
            </a:r>
            <a:r>
              <a:rPr sz="614" u="sng" spc="-58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 </a:t>
            </a:r>
            <a:r>
              <a:rPr sz="614" u="sng" spc="7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x</a:t>
            </a:r>
            <a:r>
              <a:rPr sz="614" u="sng" spc="95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 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6780535" y="5322282"/>
            <a:ext cx="46759" cy="60757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341" spc="58" dirty="0">
                <a:latin typeface="Times New Roman"/>
                <a:cs typeface="Times New Roman"/>
              </a:rPr>
              <a:t>4</a:t>
            </a:r>
            <a:endParaRPr sz="341">
              <a:latin typeface="Times New Roman"/>
              <a:cs typeface="Times New Roman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6765555" y="5252774"/>
            <a:ext cx="88756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-222" dirty="0">
                <a:latin typeface="Arial"/>
                <a:cs typeface="Arial"/>
              </a:rPr>
              <a:t>√</a:t>
            </a:r>
            <a:endParaRPr sz="614">
              <a:latin typeface="Arial"/>
              <a:cs typeface="Arial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6142118" y="5327762"/>
            <a:ext cx="908772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711758" algn="l"/>
              </a:tabLst>
            </a:pPr>
            <a:r>
              <a:rPr sz="614" b="1" dirty="0">
                <a:latin typeface="Arial"/>
                <a:cs typeface="Arial"/>
              </a:rPr>
              <a:t>182.  </a:t>
            </a:r>
            <a:r>
              <a:rPr sz="614" spc="-37" dirty="0">
                <a:latin typeface="DejaVu Serif"/>
                <a:cs typeface="DejaVu Serif"/>
              </a:rPr>
              <a:t>y </a:t>
            </a:r>
            <a:r>
              <a:rPr sz="614" spc="139" dirty="0">
                <a:latin typeface="Times New Roman"/>
                <a:cs typeface="Times New Roman"/>
              </a:rPr>
              <a:t>= </a:t>
            </a:r>
            <a:r>
              <a:rPr sz="614" spc="75" dirty="0">
                <a:latin typeface="DejaVu Serif"/>
                <a:cs typeface="DejaVu Serif"/>
              </a:rPr>
              <a:t>f</a:t>
            </a:r>
            <a:r>
              <a:rPr sz="614" spc="-112" dirty="0">
                <a:latin typeface="DejaVu Serif"/>
                <a:cs typeface="DejaVu Serif"/>
              </a:rPr>
              <a:t> </a:t>
            </a:r>
            <a:r>
              <a:rPr sz="614" spc="27" dirty="0">
                <a:latin typeface="Times New Roman"/>
                <a:cs typeface="Times New Roman"/>
              </a:rPr>
              <a:t>(</a:t>
            </a:r>
            <a:r>
              <a:rPr sz="614" spc="27" dirty="0">
                <a:latin typeface="DejaVu Serif"/>
                <a:cs typeface="DejaVu Serif"/>
              </a:rPr>
              <a:t>x</a:t>
            </a:r>
            <a:r>
              <a:rPr sz="614" spc="27" dirty="0">
                <a:latin typeface="Times New Roman"/>
                <a:cs typeface="Times New Roman"/>
              </a:rPr>
              <a:t>)</a:t>
            </a:r>
            <a:r>
              <a:rPr sz="614" spc="24" dirty="0">
                <a:latin typeface="Times New Roman"/>
                <a:cs typeface="Times New Roman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	</a:t>
            </a:r>
            <a:r>
              <a:rPr sz="614" spc="7" dirty="0">
                <a:latin typeface="DejaVu Serif"/>
                <a:cs typeface="DejaVu Serif"/>
              </a:rPr>
              <a:t>x</a:t>
            </a:r>
            <a:r>
              <a:rPr sz="614" spc="-82" dirty="0">
                <a:latin typeface="DejaVu Serif"/>
                <a:cs typeface="DejaVu Serif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r>
              <a:rPr sz="614" spc="-37" dirty="0">
                <a:latin typeface="Times New Roman"/>
                <a:cs typeface="Times New Roman"/>
              </a:rPr>
              <a:t> </a:t>
            </a:r>
            <a:r>
              <a:rPr sz="614" spc="7" dirty="0">
                <a:latin typeface="DejaVu Serif"/>
                <a:cs typeface="DejaVu Serif"/>
              </a:rPr>
              <a:t>x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7033347" y="5331354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2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6758368" y="5410803"/>
            <a:ext cx="363682" cy="11089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8320">
              <a:lnSpc>
                <a:spcPts val="368"/>
              </a:lnSpc>
              <a:spcBef>
                <a:spcPts val="65"/>
              </a:spcBef>
              <a:tabLst>
                <a:tab pos="354580" algn="l"/>
              </a:tabLst>
            </a:pPr>
            <a:r>
              <a:rPr sz="614" u="sng" spc="-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614">
              <a:latin typeface="Times New Roman"/>
              <a:cs typeface="Times New Roman"/>
            </a:endParaRPr>
          </a:p>
          <a:p>
            <a:pPr marL="8659">
              <a:lnSpc>
                <a:spcPts val="368"/>
              </a:lnSpc>
            </a:pPr>
            <a:r>
              <a:rPr sz="614" spc="290" dirty="0">
                <a:latin typeface="Arial"/>
                <a:cs typeface="Arial"/>
              </a:rPr>
              <a:t>√</a:t>
            </a:r>
            <a:endParaRPr sz="614">
              <a:latin typeface="Arial"/>
              <a:cs typeface="Arial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6142118" y="5480976"/>
            <a:ext cx="962891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704398" algn="l"/>
              </a:tabLst>
            </a:pPr>
            <a:r>
              <a:rPr sz="614" b="1" dirty="0">
                <a:latin typeface="Arial"/>
                <a:cs typeface="Arial"/>
              </a:rPr>
              <a:t>183.  </a:t>
            </a:r>
            <a:r>
              <a:rPr sz="614" spc="-37" dirty="0">
                <a:latin typeface="DejaVu Serif"/>
                <a:cs typeface="DejaVu Serif"/>
              </a:rPr>
              <a:t>y </a:t>
            </a:r>
            <a:r>
              <a:rPr sz="614" spc="139" dirty="0">
                <a:latin typeface="Times New Roman"/>
                <a:cs typeface="Times New Roman"/>
              </a:rPr>
              <a:t>= </a:t>
            </a:r>
            <a:r>
              <a:rPr sz="614" spc="75" dirty="0">
                <a:latin typeface="DejaVu Serif"/>
                <a:cs typeface="DejaVu Serif"/>
              </a:rPr>
              <a:t>f</a:t>
            </a:r>
            <a:r>
              <a:rPr sz="614" spc="-112" dirty="0">
                <a:latin typeface="DejaVu Serif"/>
                <a:cs typeface="DejaVu Serif"/>
              </a:rPr>
              <a:t> </a:t>
            </a:r>
            <a:r>
              <a:rPr sz="614" spc="27" dirty="0">
                <a:latin typeface="Times New Roman"/>
                <a:cs typeface="Times New Roman"/>
              </a:rPr>
              <a:t>(</a:t>
            </a:r>
            <a:r>
              <a:rPr sz="614" spc="27" dirty="0">
                <a:latin typeface="DejaVu Serif"/>
                <a:cs typeface="DejaVu Serif"/>
              </a:rPr>
              <a:t>x</a:t>
            </a:r>
            <a:r>
              <a:rPr sz="614" spc="27" dirty="0">
                <a:latin typeface="Times New Roman"/>
                <a:cs typeface="Times New Roman"/>
              </a:rPr>
              <a:t>)</a:t>
            </a:r>
            <a:r>
              <a:rPr sz="614" spc="20" dirty="0">
                <a:latin typeface="Times New Roman"/>
                <a:cs typeface="Times New Roman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	</a:t>
            </a:r>
            <a:r>
              <a:rPr sz="614" spc="7" dirty="0">
                <a:latin typeface="Times New Roman"/>
                <a:cs typeface="Times New Roman"/>
              </a:rPr>
              <a:t>1 </a:t>
            </a:r>
            <a:r>
              <a:rPr sz="614" spc="-27" dirty="0">
                <a:latin typeface="DejaVu Sans"/>
                <a:cs typeface="DejaVu Sans"/>
              </a:rPr>
              <a:t>−</a:t>
            </a:r>
            <a:r>
              <a:rPr sz="614" spc="-126" dirty="0">
                <a:latin typeface="DejaVu Sans"/>
                <a:cs typeface="DejaVu Sans"/>
              </a:rPr>
              <a:t> </a:t>
            </a:r>
            <a:r>
              <a:rPr sz="920" spc="102" baseline="40123" dirty="0">
                <a:latin typeface="DejaVu Sans"/>
                <a:cs typeface="DejaVu Sans"/>
              </a:rPr>
              <a:t>√</a:t>
            </a:r>
            <a:r>
              <a:rPr sz="614" spc="68" dirty="0">
                <a:latin typeface="DejaVu Serif"/>
                <a:cs typeface="DejaVu Serif"/>
              </a:rPr>
              <a:t>x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6854008" y="5648992"/>
            <a:ext cx="254577" cy="0"/>
          </a:xfrm>
          <a:custGeom>
            <a:avLst/>
            <a:gdLst/>
            <a:ahLst/>
            <a:cxnLst/>
            <a:rect l="l" t="t" r="r" b="b"/>
            <a:pathLst>
              <a:path w="373379">
                <a:moveTo>
                  <a:pt x="0" y="0"/>
                </a:moveTo>
                <a:lnTo>
                  <a:pt x="373253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2" name="object 92"/>
          <p:cNvSpPr txBox="1"/>
          <p:nvPr/>
        </p:nvSpPr>
        <p:spPr>
          <a:xfrm>
            <a:off x="6142118" y="5634510"/>
            <a:ext cx="975014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184.</a:t>
            </a:r>
            <a:r>
              <a:rPr sz="614" b="1" spc="82" dirty="0">
                <a:latin typeface="Arial"/>
                <a:cs typeface="Arial"/>
              </a:rPr>
              <a:t> </a:t>
            </a:r>
            <a:r>
              <a:rPr sz="614" spc="-37" dirty="0">
                <a:latin typeface="DejaVu Serif"/>
                <a:cs typeface="DejaVu Serif"/>
              </a:rPr>
              <a:t>y</a:t>
            </a:r>
            <a:r>
              <a:rPr sz="614" spc="-3" dirty="0">
                <a:latin typeface="DejaVu Serif"/>
                <a:cs typeface="DejaVu Serif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17" dirty="0">
                <a:latin typeface="Times New Roman"/>
                <a:cs typeface="Times New Roman"/>
              </a:rPr>
              <a:t> </a:t>
            </a:r>
            <a:r>
              <a:rPr sz="614" spc="75" dirty="0">
                <a:latin typeface="DejaVu Serif"/>
                <a:cs typeface="DejaVu Serif"/>
              </a:rPr>
              <a:t>f</a:t>
            </a:r>
            <a:r>
              <a:rPr sz="614" spc="-133" dirty="0">
                <a:latin typeface="DejaVu Serif"/>
                <a:cs typeface="DejaVu Serif"/>
              </a:rPr>
              <a:t> </a:t>
            </a:r>
            <a:r>
              <a:rPr sz="614" spc="27" dirty="0">
                <a:latin typeface="Times New Roman"/>
                <a:cs typeface="Times New Roman"/>
              </a:rPr>
              <a:t>(</a:t>
            </a:r>
            <a:r>
              <a:rPr sz="614" spc="27" dirty="0">
                <a:latin typeface="DejaVu Serif"/>
                <a:cs typeface="DejaVu Serif"/>
              </a:rPr>
              <a:t>x</a:t>
            </a:r>
            <a:r>
              <a:rPr sz="614" spc="27" dirty="0">
                <a:latin typeface="Times New Roman"/>
                <a:cs typeface="Times New Roman"/>
              </a:rPr>
              <a:t>)</a:t>
            </a:r>
            <a:r>
              <a:rPr sz="614" spc="17" dirty="0">
                <a:latin typeface="Times New Roman"/>
                <a:cs typeface="Times New Roman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72" dirty="0">
                <a:latin typeface="Times New Roman"/>
                <a:cs typeface="Times New Roman"/>
              </a:rPr>
              <a:t> </a:t>
            </a:r>
            <a:r>
              <a:rPr sz="920" spc="-122" baseline="49382" dirty="0">
                <a:latin typeface="Arial"/>
                <a:cs typeface="Arial"/>
              </a:rPr>
              <a:t>√</a:t>
            </a:r>
            <a:r>
              <a:rPr sz="511" spc="-122" baseline="44444" dirty="0">
                <a:latin typeface="Times New Roman"/>
                <a:cs typeface="Times New Roman"/>
              </a:rPr>
              <a:t>4 </a:t>
            </a:r>
            <a:r>
              <a:rPr sz="614" spc="7" dirty="0">
                <a:latin typeface="DejaVu Serif"/>
                <a:cs typeface="DejaVu Serif"/>
              </a:rPr>
              <a:t>x</a:t>
            </a:r>
            <a:r>
              <a:rPr sz="614" spc="-58" dirty="0">
                <a:latin typeface="DejaVu Serif"/>
                <a:cs typeface="DejaVu Serif"/>
              </a:rPr>
              <a:t> </a:t>
            </a:r>
            <a:r>
              <a:rPr sz="614" spc="-27" dirty="0">
                <a:latin typeface="DejaVu Sans"/>
                <a:cs typeface="DejaVu Sans"/>
              </a:rPr>
              <a:t>−</a:t>
            </a:r>
            <a:r>
              <a:rPr sz="614" spc="-61" dirty="0">
                <a:latin typeface="DejaVu Sans"/>
                <a:cs typeface="DejaVu Sans"/>
              </a:rPr>
              <a:t> </a:t>
            </a:r>
            <a:r>
              <a:rPr sz="920" spc="102" baseline="40123" dirty="0">
                <a:latin typeface="DejaVu Sans"/>
                <a:cs typeface="DejaVu Sans"/>
              </a:rPr>
              <a:t>√</a:t>
            </a:r>
            <a:r>
              <a:rPr sz="614" spc="68" dirty="0">
                <a:latin typeface="DejaVu Serif"/>
                <a:cs typeface="DejaVu Serif"/>
              </a:rPr>
              <a:t>x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6765555" y="5717862"/>
            <a:ext cx="97415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290" dirty="0">
                <a:latin typeface="Arial"/>
                <a:cs typeface="Arial"/>
              </a:rPr>
              <a:t>√</a:t>
            </a:r>
            <a:endParaRPr sz="614">
              <a:latin typeface="Arial"/>
              <a:cs typeface="Arial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6854008" y="5802526"/>
            <a:ext cx="468024" cy="0"/>
          </a:xfrm>
          <a:custGeom>
            <a:avLst/>
            <a:gdLst/>
            <a:ahLst/>
            <a:cxnLst/>
            <a:rect l="l" t="t" r="r" b="b"/>
            <a:pathLst>
              <a:path w="686435">
                <a:moveTo>
                  <a:pt x="0" y="0"/>
                </a:moveTo>
                <a:lnTo>
                  <a:pt x="686041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5" name="object 95"/>
          <p:cNvSpPr txBox="1"/>
          <p:nvPr/>
        </p:nvSpPr>
        <p:spPr>
          <a:xfrm>
            <a:off x="6845349" y="5758015"/>
            <a:ext cx="323850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314750" algn="l"/>
              </a:tabLst>
            </a:pPr>
            <a:r>
              <a:rPr sz="614" spc="130" dirty="0">
                <a:latin typeface="DejaVu Sans"/>
                <a:cs typeface="DejaVu Sans"/>
              </a:rPr>
              <a:t>√</a:t>
            </a:r>
            <a:r>
              <a:rPr sz="614" u="sng" spc="126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14" u="sng" spc="1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614">
              <a:latin typeface="Times New Roman"/>
              <a:cs typeface="Times New Roman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6142118" y="5809408"/>
            <a:ext cx="1184131" cy="123723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139408" algn="ctr">
              <a:lnSpc>
                <a:spcPts val="256"/>
              </a:lnSpc>
              <a:spcBef>
                <a:spcPts val="65"/>
              </a:spcBef>
            </a:pPr>
            <a:r>
              <a:rPr sz="341" spc="58" dirty="0">
                <a:latin typeface="Times New Roman"/>
                <a:cs typeface="Times New Roman"/>
              </a:rPr>
              <a:t>3</a:t>
            </a:r>
            <a:endParaRPr sz="341">
              <a:latin typeface="Times New Roman"/>
              <a:cs typeface="Times New Roman"/>
            </a:endParaRPr>
          </a:p>
          <a:p>
            <a:pPr marL="8659">
              <a:lnSpc>
                <a:spcPts val="583"/>
              </a:lnSpc>
              <a:tabLst>
                <a:tab pos="777999" algn="l"/>
              </a:tabLst>
            </a:pPr>
            <a:r>
              <a:rPr sz="614" b="1" dirty="0">
                <a:latin typeface="Arial"/>
                <a:cs typeface="Arial"/>
              </a:rPr>
              <a:t>185.  </a:t>
            </a:r>
            <a:r>
              <a:rPr sz="614" spc="-37" dirty="0">
                <a:latin typeface="DejaVu Serif"/>
                <a:cs typeface="DejaVu Serif"/>
              </a:rPr>
              <a:t>y </a:t>
            </a:r>
            <a:r>
              <a:rPr sz="614" spc="139" dirty="0">
                <a:latin typeface="Times New Roman"/>
                <a:cs typeface="Times New Roman"/>
              </a:rPr>
              <a:t>= </a:t>
            </a:r>
            <a:r>
              <a:rPr sz="614" spc="75" dirty="0">
                <a:latin typeface="DejaVu Serif"/>
                <a:cs typeface="DejaVu Serif"/>
              </a:rPr>
              <a:t>f</a:t>
            </a:r>
            <a:r>
              <a:rPr sz="614" spc="-112" dirty="0">
                <a:latin typeface="DejaVu Serif"/>
                <a:cs typeface="DejaVu Serif"/>
              </a:rPr>
              <a:t> </a:t>
            </a:r>
            <a:r>
              <a:rPr sz="614" spc="27" dirty="0">
                <a:latin typeface="Times New Roman"/>
                <a:cs typeface="Times New Roman"/>
              </a:rPr>
              <a:t>(</a:t>
            </a:r>
            <a:r>
              <a:rPr sz="614" spc="27" dirty="0">
                <a:latin typeface="DejaVu Serif"/>
                <a:cs typeface="DejaVu Serif"/>
              </a:rPr>
              <a:t>x</a:t>
            </a:r>
            <a:r>
              <a:rPr sz="614" spc="27" dirty="0">
                <a:latin typeface="Times New Roman"/>
                <a:cs typeface="Times New Roman"/>
              </a:rPr>
              <a:t>)</a:t>
            </a:r>
            <a:r>
              <a:rPr sz="614" spc="24" dirty="0">
                <a:latin typeface="Times New Roman"/>
                <a:cs typeface="Times New Roman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	</a:t>
            </a:r>
            <a:r>
              <a:rPr sz="614" spc="7" dirty="0">
                <a:latin typeface="Times New Roman"/>
                <a:cs typeface="Times New Roman"/>
              </a:rPr>
              <a:t>2</a:t>
            </a:r>
            <a:r>
              <a:rPr sz="614" spc="7" dirty="0">
                <a:latin typeface="DejaVu Serif"/>
                <a:cs typeface="DejaVu Serif"/>
              </a:rPr>
              <a:t>x</a:t>
            </a:r>
            <a:r>
              <a:rPr sz="614" spc="-72" dirty="0">
                <a:latin typeface="DejaVu Serif"/>
                <a:cs typeface="DejaVu Serif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r>
              <a:rPr sz="614" spc="-27" dirty="0">
                <a:latin typeface="Times New Roman"/>
                <a:cs typeface="Times New Roman"/>
              </a:rPr>
              <a:t> </a:t>
            </a:r>
            <a:r>
              <a:rPr sz="614" spc="7" dirty="0">
                <a:latin typeface="Times New Roman"/>
                <a:cs typeface="Times New Roman"/>
              </a:rPr>
              <a:t>1</a:t>
            </a:r>
            <a:r>
              <a:rPr sz="614" spc="-27" dirty="0">
                <a:latin typeface="Times New Roman"/>
                <a:cs typeface="Times New Roman"/>
              </a:rPr>
              <a:t> </a:t>
            </a:r>
            <a:r>
              <a:rPr sz="614" spc="-27" dirty="0">
                <a:latin typeface="DejaVu Sans"/>
                <a:cs typeface="DejaVu Sans"/>
              </a:rPr>
              <a:t>−</a:t>
            </a:r>
            <a:r>
              <a:rPr sz="614" spc="-68" dirty="0">
                <a:latin typeface="DejaVu Sans"/>
                <a:cs typeface="DejaVu Sans"/>
              </a:rPr>
              <a:t> </a:t>
            </a:r>
            <a:r>
              <a:rPr sz="614" spc="24" dirty="0">
                <a:latin typeface="DejaVu Serif"/>
                <a:cs typeface="DejaVu Serif"/>
              </a:rPr>
              <a:t>x</a:t>
            </a:r>
            <a:r>
              <a:rPr sz="614" spc="35" baseline="23148" dirty="0">
                <a:latin typeface="Times New Roman"/>
                <a:cs typeface="Times New Roman"/>
              </a:rPr>
              <a:t>2</a:t>
            </a:r>
            <a:endParaRPr sz="614" baseline="23148">
              <a:latin typeface="Times New Roman"/>
              <a:cs typeface="Times New Roman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6854008" y="6002637"/>
            <a:ext cx="224270" cy="0"/>
          </a:xfrm>
          <a:custGeom>
            <a:avLst/>
            <a:gdLst/>
            <a:ahLst/>
            <a:cxnLst/>
            <a:rect l="l" t="t" r="r" b="b"/>
            <a:pathLst>
              <a:path w="328929">
                <a:moveTo>
                  <a:pt x="0" y="0"/>
                </a:moveTo>
                <a:lnTo>
                  <a:pt x="328434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8" name="object 98"/>
          <p:cNvSpPr txBox="1"/>
          <p:nvPr/>
        </p:nvSpPr>
        <p:spPr>
          <a:xfrm>
            <a:off x="6142118" y="5992962"/>
            <a:ext cx="940377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186.</a:t>
            </a:r>
            <a:r>
              <a:rPr sz="614" b="1" spc="82" dirty="0">
                <a:latin typeface="Arial"/>
                <a:cs typeface="Arial"/>
              </a:rPr>
              <a:t> </a:t>
            </a:r>
            <a:r>
              <a:rPr sz="614" spc="-37" dirty="0">
                <a:latin typeface="DejaVu Serif"/>
                <a:cs typeface="DejaVu Serif"/>
              </a:rPr>
              <a:t>y</a:t>
            </a:r>
            <a:r>
              <a:rPr sz="614" spc="-3" dirty="0">
                <a:latin typeface="DejaVu Serif"/>
                <a:cs typeface="DejaVu Serif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17" dirty="0">
                <a:latin typeface="Times New Roman"/>
                <a:cs typeface="Times New Roman"/>
              </a:rPr>
              <a:t> </a:t>
            </a:r>
            <a:r>
              <a:rPr sz="614" spc="75" dirty="0">
                <a:latin typeface="DejaVu Serif"/>
                <a:cs typeface="DejaVu Serif"/>
              </a:rPr>
              <a:t>f</a:t>
            </a:r>
            <a:r>
              <a:rPr sz="614" spc="-130" dirty="0">
                <a:latin typeface="DejaVu Serif"/>
                <a:cs typeface="DejaVu Serif"/>
              </a:rPr>
              <a:t> </a:t>
            </a:r>
            <a:r>
              <a:rPr sz="614" spc="27" dirty="0">
                <a:latin typeface="Times New Roman"/>
                <a:cs typeface="Times New Roman"/>
              </a:rPr>
              <a:t>(</a:t>
            </a:r>
            <a:r>
              <a:rPr sz="614" spc="27" dirty="0">
                <a:latin typeface="DejaVu Serif"/>
                <a:cs typeface="DejaVu Serif"/>
              </a:rPr>
              <a:t>x</a:t>
            </a:r>
            <a:r>
              <a:rPr sz="614" spc="27" dirty="0">
                <a:latin typeface="Times New Roman"/>
                <a:cs typeface="Times New Roman"/>
              </a:rPr>
              <a:t>)</a:t>
            </a:r>
            <a:r>
              <a:rPr sz="614" spc="17" dirty="0">
                <a:latin typeface="Times New Roman"/>
                <a:cs typeface="Times New Roman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68" dirty="0">
                <a:latin typeface="Times New Roman"/>
                <a:cs typeface="Times New Roman"/>
              </a:rPr>
              <a:t> </a:t>
            </a:r>
            <a:r>
              <a:rPr sz="920" spc="-122" baseline="52469" dirty="0">
                <a:latin typeface="Arial"/>
                <a:cs typeface="Arial"/>
              </a:rPr>
              <a:t>√</a:t>
            </a:r>
            <a:r>
              <a:rPr sz="511" spc="-122" baseline="50000" dirty="0">
                <a:latin typeface="Times New Roman"/>
                <a:cs typeface="Times New Roman"/>
              </a:rPr>
              <a:t>4  </a:t>
            </a:r>
            <a:r>
              <a:rPr sz="614" spc="7" dirty="0">
                <a:latin typeface="DejaVu Serif"/>
                <a:cs typeface="DejaVu Serif"/>
              </a:rPr>
              <a:t>x</a:t>
            </a:r>
            <a:r>
              <a:rPr sz="614" spc="-61" dirty="0">
                <a:latin typeface="DejaVu Serif"/>
                <a:cs typeface="DejaVu Serif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r>
              <a:rPr sz="614" spc="-17" dirty="0">
                <a:latin typeface="Times New Roman"/>
                <a:cs typeface="Times New Roman"/>
              </a:rPr>
              <a:t> </a:t>
            </a:r>
            <a:r>
              <a:rPr sz="614" spc="24" dirty="0">
                <a:latin typeface="DejaVu Serif"/>
                <a:cs typeface="DejaVu Serif"/>
              </a:rPr>
              <a:t>x</a:t>
            </a:r>
            <a:r>
              <a:rPr sz="614" spc="35" baseline="23148" dirty="0">
                <a:latin typeface="Times New Roman"/>
                <a:cs typeface="Times New Roman"/>
              </a:rPr>
              <a:t>2</a:t>
            </a:r>
            <a:endParaRPr sz="614" baseline="23148">
              <a:latin typeface="Times New Roman"/>
              <a:cs typeface="Times New Roman"/>
            </a:endParaRPr>
          </a:p>
        </p:txBody>
      </p:sp>
      <p:sp>
        <p:nvSpPr>
          <p:cNvPr id="99" name="object 99"/>
          <p:cNvSpPr txBox="1">
            <a:spLocks noGrp="1"/>
          </p:cNvSpPr>
          <p:nvPr>
            <p:ph type="sldNum" sz="quarter" idx="4294967295"/>
          </p:nvPr>
        </p:nvSpPr>
        <p:spPr>
          <a:xfrm>
            <a:off x="3446318" y="0"/>
            <a:ext cx="0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318">
              <a:lnSpc>
                <a:spcPts val="522"/>
              </a:lnSpc>
            </a:pPr>
            <a:fld id="{81D60167-4931-47E6-BA6A-407CBD079E47}" type="slidenum">
              <a:rPr spc="31" dirty="0"/>
              <a:pPr marL="17318">
                <a:lnSpc>
                  <a:spcPts val="522"/>
                </a:lnSpc>
              </a:pPr>
              <a:t>3</a:t>
            </a:fld>
            <a:endParaRPr spc="31" dirty="0"/>
          </a:p>
        </p:txBody>
      </p:sp>
    </p:spTree>
    <p:extLst>
      <p:ext uri="{BB962C8B-B14F-4D97-AF65-F5344CB8AC3E}">
        <p14:creationId xmlns:p14="http://schemas.microsoft.com/office/powerpoint/2010/main" val="1011207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72505" y="628373"/>
            <a:ext cx="432089" cy="0"/>
          </a:xfrm>
          <a:custGeom>
            <a:avLst/>
            <a:gdLst/>
            <a:ahLst/>
            <a:cxnLst/>
            <a:rect l="l" t="t" r="r" b="b"/>
            <a:pathLst>
              <a:path w="633730">
                <a:moveTo>
                  <a:pt x="0" y="0"/>
                </a:moveTo>
                <a:lnTo>
                  <a:pt x="633323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" name="object 3"/>
          <p:cNvSpPr/>
          <p:nvPr/>
        </p:nvSpPr>
        <p:spPr>
          <a:xfrm>
            <a:off x="4881762" y="668525"/>
            <a:ext cx="222972" cy="0"/>
          </a:xfrm>
          <a:custGeom>
            <a:avLst/>
            <a:gdLst/>
            <a:ahLst/>
            <a:cxnLst/>
            <a:rect l="l" t="t" r="r" b="b"/>
            <a:pathLst>
              <a:path w="327025">
                <a:moveTo>
                  <a:pt x="0" y="0"/>
                </a:moveTo>
                <a:lnTo>
                  <a:pt x="326415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" name="object 4"/>
          <p:cNvSpPr txBox="1"/>
          <p:nvPr/>
        </p:nvSpPr>
        <p:spPr>
          <a:xfrm>
            <a:off x="3960608" y="648285"/>
            <a:ext cx="1152525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187.</a:t>
            </a:r>
            <a:r>
              <a:rPr sz="614" b="1" spc="82" dirty="0">
                <a:latin typeface="Arial"/>
                <a:cs typeface="Arial"/>
              </a:rPr>
              <a:t> </a:t>
            </a:r>
            <a:r>
              <a:rPr sz="614" spc="-37" dirty="0">
                <a:latin typeface="DejaVu Serif"/>
                <a:cs typeface="DejaVu Serif"/>
              </a:rPr>
              <a:t>y</a:t>
            </a:r>
            <a:r>
              <a:rPr sz="614" dirty="0">
                <a:latin typeface="DejaVu Serif"/>
                <a:cs typeface="DejaVu Serif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17" dirty="0">
                <a:latin typeface="Times New Roman"/>
                <a:cs typeface="Times New Roman"/>
              </a:rPr>
              <a:t> </a:t>
            </a:r>
            <a:r>
              <a:rPr sz="614" spc="75" dirty="0">
                <a:latin typeface="DejaVu Serif"/>
                <a:cs typeface="DejaVu Serif"/>
              </a:rPr>
              <a:t>f</a:t>
            </a:r>
            <a:r>
              <a:rPr sz="614" spc="-133" dirty="0">
                <a:latin typeface="DejaVu Serif"/>
                <a:cs typeface="DejaVu Serif"/>
              </a:rPr>
              <a:t> </a:t>
            </a:r>
            <a:r>
              <a:rPr sz="614" spc="27" dirty="0">
                <a:latin typeface="Times New Roman"/>
                <a:cs typeface="Times New Roman"/>
              </a:rPr>
              <a:t>(</a:t>
            </a:r>
            <a:r>
              <a:rPr sz="614" spc="27" dirty="0">
                <a:latin typeface="DejaVu Serif"/>
                <a:cs typeface="DejaVu Serif"/>
              </a:rPr>
              <a:t>x</a:t>
            </a:r>
            <a:r>
              <a:rPr sz="614" spc="27" dirty="0">
                <a:latin typeface="Times New Roman"/>
                <a:cs typeface="Times New Roman"/>
              </a:rPr>
              <a:t>)</a:t>
            </a:r>
            <a:r>
              <a:rPr sz="614" spc="20" dirty="0">
                <a:latin typeface="Times New Roman"/>
                <a:cs typeface="Times New Roman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68" dirty="0">
                <a:latin typeface="Times New Roman"/>
                <a:cs typeface="Times New Roman"/>
              </a:rPr>
              <a:t> </a:t>
            </a:r>
            <a:r>
              <a:rPr sz="920" spc="-122" baseline="74074" dirty="0">
                <a:latin typeface="Arial"/>
                <a:cs typeface="Arial"/>
              </a:rPr>
              <a:t>√</a:t>
            </a:r>
            <a:r>
              <a:rPr sz="511" spc="-122" baseline="61111" dirty="0">
                <a:latin typeface="Times New Roman"/>
                <a:cs typeface="Times New Roman"/>
              </a:rPr>
              <a:t>3  </a:t>
            </a:r>
            <a:r>
              <a:rPr sz="614" u="sng" spc="7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x</a:t>
            </a:r>
            <a:r>
              <a:rPr sz="614" u="sng" spc="-61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 </a:t>
            </a:r>
            <a:r>
              <a:rPr sz="614" u="sng" spc="-27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−</a:t>
            </a:r>
            <a:r>
              <a:rPr sz="614" spc="-58" dirty="0">
                <a:latin typeface="DejaVu Sans"/>
                <a:cs typeface="DejaVu Sans"/>
              </a:rPr>
              <a:t> </a:t>
            </a:r>
            <a:r>
              <a:rPr sz="920" spc="71" baseline="46296" dirty="0">
                <a:latin typeface="DejaVu Sans"/>
                <a:cs typeface="DejaVu Sans"/>
              </a:rPr>
              <a:t>√</a:t>
            </a:r>
            <a:r>
              <a:rPr sz="614" spc="48" dirty="0">
                <a:latin typeface="Times New Roman"/>
                <a:cs typeface="Times New Roman"/>
              </a:rPr>
              <a:t>2</a:t>
            </a:r>
            <a:r>
              <a:rPr sz="614" spc="48" dirty="0">
                <a:latin typeface="DejaVu Serif"/>
                <a:cs typeface="DejaVu Serif"/>
              </a:rPr>
              <a:t>x</a:t>
            </a:r>
            <a:r>
              <a:rPr sz="614" spc="-61" dirty="0">
                <a:latin typeface="DejaVu Serif"/>
                <a:cs typeface="DejaVu Serif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r>
              <a:rPr sz="614" spc="-20" dirty="0">
                <a:latin typeface="Times New Roman"/>
                <a:cs typeface="Times New Roman"/>
              </a:rPr>
              <a:t> </a:t>
            </a:r>
            <a:r>
              <a:rPr sz="614" spc="7" dirty="0">
                <a:latin typeface="Times New Roman"/>
                <a:cs typeface="Times New Roman"/>
              </a:rPr>
              <a:t>1</a:t>
            </a:r>
            <a:endParaRPr sz="614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746187" y="871589"/>
            <a:ext cx="45460" cy="0"/>
          </a:xfrm>
          <a:custGeom>
            <a:avLst/>
            <a:gdLst/>
            <a:ahLst/>
            <a:cxnLst/>
            <a:rect l="l" t="t" r="r" b="b"/>
            <a:pathLst>
              <a:path w="66675">
                <a:moveTo>
                  <a:pt x="0" y="0"/>
                </a:moveTo>
                <a:lnTo>
                  <a:pt x="66332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" name="object 6"/>
          <p:cNvSpPr txBox="1"/>
          <p:nvPr/>
        </p:nvSpPr>
        <p:spPr>
          <a:xfrm>
            <a:off x="3960608" y="846648"/>
            <a:ext cx="839499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188.</a:t>
            </a:r>
            <a:r>
              <a:rPr sz="614" b="1" spc="82" dirty="0">
                <a:latin typeface="Arial"/>
                <a:cs typeface="Arial"/>
              </a:rPr>
              <a:t> </a:t>
            </a:r>
            <a:r>
              <a:rPr sz="614" spc="-37" dirty="0">
                <a:latin typeface="DejaVu Serif"/>
                <a:cs typeface="DejaVu Serif"/>
              </a:rPr>
              <a:t>y</a:t>
            </a:r>
            <a:r>
              <a:rPr sz="614" spc="-3" dirty="0">
                <a:latin typeface="DejaVu Serif"/>
                <a:cs typeface="DejaVu Serif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14" dirty="0">
                <a:latin typeface="Times New Roman"/>
                <a:cs typeface="Times New Roman"/>
              </a:rPr>
              <a:t> </a:t>
            </a:r>
            <a:r>
              <a:rPr sz="614" spc="75" dirty="0">
                <a:latin typeface="DejaVu Serif"/>
                <a:cs typeface="DejaVu Serif"/>
              </a:rPr>
              <a:t>f</a:t>
            </a:r>
            <a:r>
              <a:rPr sz="614" spc="-130" dirty="0">
                <a:latin typeface="DejaVu Serif"/>
                <a:cs typeface="DejaVu Serif"/>
              </a:rPr>
              <a:t> </a:t>
            </a:r>
            <a:r>
              <a:rPr sz="614" spc="27" dirty="0">
                <a:latin typeface="Times New Roman"/>
                <a:cs typeface="Times New Roman"/>
              </a:rPr>
              <a:t>(</a:t>
            </a:r>
            <a:r>
              <a:rPr sz="614" spc="27" dirty="0">
                <a:latin typeface="DejaVu Serif"/>
                <a:cs typeface="DejaVu Serif"/>
              </a:rPr>
              <a:t>x</a:t>
            </a:r>
            <a:r>
              <a:rPr sz="614" spc="27" dirty="0">
                <a:latin typeface="Times New Roman"/>
                <a:cs typeface="Times New Roman"/>
              </a:rPr>
              <a:t>)</a:t>
            </a:r>
            <a:r>
              <a:rPr sz="614" spc="17" dirty="0">
                <a:latin typeface="Times New Roman"/>
                <a:cs typeface="Times New Roman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68" dirty="0">
                <a:latin typeface="Times New Roman"/>
                <a:cs typeface="Times New Roman"/>
              </a:rPr>
              <a:t> </a:t>
            </a:r>
            <a:r>
              <a:rPr sz="920" spc="-122" baseline="70987" dirty="0">
                <a:latin typeface="Arial"/>
                <a:cs typeface="Arial"/>
              </a:rPr>
              <a:t>√</a:t>
            </a:r>
            <a:r>
              <a:rPr sz="511" spc="-122" baseline="55555" dirty="0">
                <a:latin typeface="Times New Roman"/>
                <a:cs typeface="Times New Roman"/>
              </a:rPr>
              <a:t>4  </a:t>
            </a:r>
            <a:r>
              <a:rPr sz="920" spc="-164" baseline="43209" dirty="0">
                <a:latin typeface="DejaVu Sans"/>
                <a:cs typeface="DejaVu Sans"/>
              </a:rPr>
              <a:t>√</a:t>
            </a:r>
            <a:r>
              <a:rPr sz="511" spc="-164" baseline="38888" dirty="0">
                <a:latin typeface="Times New Roman"/>
                <a:cs typeface="Times New Roman"/>
              </a:rPr>
              <a:t>3</a:t>
            </a:r>
            <a:r>
              <a:rPr sz="511" spc="127" baseline="38888" dirty="0">
                <a:latin typeface="Times New Roman"/>
                <a:cs typeface="Times New Roman"/>
              </a:rPr>
              <a:t> </a:t>
            </a:r>
            <a:r>
              <a:rPr sz="614" spc="7" dirty="0">
                <a:latin typeface="DejaVu Serif"/>
                <a:cs typeface="DejaVu Serif"/>
              </a:rPr>
              <a:t>x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960607" y="964167"/>
            <a:ext cx="2001982" cy="543593"/>
          </a:xfrm>
          <a:prstGeom prst="rect">
            <a:avLst/>
          </a:prstGeom>
        </p:spPr>
        <p:txBody>
          <a:bodyPr vert="horz" wrap="square" lIns="0" tIns="41131" rIns="0" bIns="0" rtlCol="0">
            <a:spAutoFit/>
          </a:bodyPr>
          <a:lstStyle/>
          <a:p>
            <a:pPr marL="8659">
              <a:spcBef>
                <a:spcPts val="324"/>
              </a:spcBef>
            </a:pPr>
            <a:r>
              <a:rPr sz="614" b="1" dirty="0">
                <a:latin typeface="Arial"/>
                <a:cs typeface="Arial"/>
              </a:rPr>
              <a:t>189. </a:t>
            </a:r>
            <a:r>
              <a:rPr sz="614" b="1" dirty="0">
                <a:latin typeface="Georgia"/>
                <a:cs typeface="Georgia"/>
              </a:rPr>
              <a:t>Group </a:t>
            </a:r>
            <a:r>
              <a:rPr sz="614" b="1" spc="-7" dirty="0">
                <a:latin typeface="Georgia"/>
                <a:cs typeface="Georgia"/>
              </a:rPr>
              <a:t>Problem.</a:t>
            </a:r>
            <a:endParaRPr sz="614">
              <a:latin typeface="Georgia"/>
              <a:cs typeface="Georgia"/>
            </a:endParaRPr>
          </a:p>
          <a:p>
            <a:pPr marL="109102" marR="3464" indent="154993" algn="just">
              <a:lnSpc>
                <a:spcPct val="101499"/>
              </a:lnSpc>
              <a:spcBef>
                <a:spcPts val="249"/>
              </a:spcBef>
            </a:pPr>
            <a:r>
              <a:rPr sz="614" i="1" spc="-17" dirty="0">
                <a:latin typeface="Arial"/>
                <a:cs typeface="Arial"/>
              </a:rPr>
              <a:t>(Inverse </a:t>
            </a:r>
            <a:r>
              <a:rPr sz="614" i="1" spc="17" dirty="0">
                <a:latin typeface="Arial"/>
                <a:cs typeface="Arial"/>
              </a:rPr>
              <a:t>trig </a:t>
            </a:r>
            <a:r>
              <a:rPr sz="614" i="1" spc="-10" dirty="0">
                <a:latin typeface="Arial"/>
                <a:cs typeface="Arial"/>
              </a:rPr>
              <a:t>review) </a:t>
            </a:r>
            <a:r>
              <a:rPr sz="614" spc="-3" dirty="0">
                <a:latin typeface="Arial"/>
                <a:cs typeface="Arial"/>
              </a:rPr>
              <a:t>Simplify the following </a:t>
            </a:r>
            <a:r>
              <a:rPr sz="614" spc="-31" dirty="0">
                <a:latin typeface="Arial"/>
                <a:cs typeface="Arial"/>
              </a:rPr>
              <a:t>expres-  </a:t>
            </a:r>
            <a:r>
              <a:rPr sz="614" spc="-24" dirty="0">
                <a:latin typeface="Arial"/>
                <a:cs typeface="Arial"/>
              </a:rPr>
              <a:t>sions, </a:t>
            </a:r>
            <a:r>
              <a:rPr sz="614" spc="-20" dirty="0">
                <a:latin typeface="Arial"/>
                <a:cs typeface="Arial"/>
              </a:rPr>
              <a:t>and </a:t>
            </a:r>
            <a:r>
              <a:rPr sz="614" spc="-7" dirty="0">
                <a:latin typeface="Arial"/>
                <a:cs typeface="Arial"/>
              </a:rPr>
              <a:t>indicate </a:t>
            </a:r>
            <a:r>
              <a:rPr sz="614" spc="-3" dirty="0">
                <a:latin typeface="Arial"/>
                <a:cs typeface="Arial"/>
              </a:rPr>
              <a:t>for </a:t>
            </a:r>
            <a:r>
              <a:rPr sz="614" spc="-7" dirty="0">
                <a:latin typeface="Arial"/>
                <a:cs typeface="Arial"/>
              </a:rPr>
              <a:t>which </a:t>
            </a:r>
            <a:r>
              <a:rPr sz="614" spc="-27" dirty="0">
                <a:latin typeface="Arial"/>
                <a:cs typeface="Arial"/>
              </a:rPr>
              <a:t>values </a:t>
            </a:r>
            <a:r>
              <a:rPr sz="614" dirty="0">
                <a:latin typeface="Arial"/>
                <a:cs typeface="Arial"/>
              </a:rPr>
              <a:t>of </a:t>
            </a:r>
            <a:r>
              <a:rPr sz="614" spc="7" dirty="0">
                <a:latin typeface="DejaVu Serif"/>
                <a:cs typeface="DejaVu Serif"/>
              </a:rPr>
              <a:t>x </a:t>
            </a:r>
            <a:r>
              <a:rPr sz="614" spc="7" dirty="0">
                <a:latin typeface="Arial"/>
                <a:cs typeface="Arial"/>
              </a:rPr>
              <a:t>(or </a:t>
            </a:r>
            <a:r>
              <a:rPr sz="614" spc="-27" dirty="0">
                <a:latin typeface="DejaVu Serif"/>
                <a:cs typeface="DejaVu Serif"/>
              </a:rPr>
              <a:t>θ</a:t>
            </a:r>
            <a:r>
              <a:rPr sz="614" spc="-27" dirty="0">
                <a:latin typeface="Arial"/>
                <a:cs typeface="Arial"/>
              </a:rPr>
              <a:t>, </a:t>
            </a:r>
            <a:r>
              <a:rPr sz="614" spc="-14" dirty="0">
                <a:latin typeface="Arial"/>
                <a:cs typeface="Arial"/>
              </a:rPr>
              <a:t>or </a:t>
            </a:r>
            <a:r>
              <a:rPr sz="614" spc="7" dirty="0">
                <a:latin typeface="Arial"/>
                <a:cs typeface="Arial"/>
              </a:rPr>
              <a:t>. . . </a:t>
            </a:r>
            <a:r>
              <a:rPr sz="614" spc="44" dirty="0">
                <a:latin typeface="Arial"/>
                <a:cs typeface="Arial"/>
              </a:rPr>
              <a:t>)  </a:t>
            </a:r>
            <a:r>
              <a:rPr sz="614" spc="-20" dirty="0">
                <a:latin typeface="Arial"/>
                <a:cs typeface="Arial"/>
              </a:rPr>
              <a:t>your </a:t>
            </a:r>
            <a:r>
              <a:rPr sz="614" spc="-10" dirty="0">
                <a:latin typeface="Arial"/>
                <a:cs typeface="Arial"/>
              </a:rPr>
              <a:t>simplification </a:t>
            </a:r>
            <a:r>
              <a:rPr sz="614" spc="-31" dirty="0">
                <a:latin typeface="Arial"/>
                <a:cs typeface="Arial"/>
              </a:rPr>
              <a:t>is </a:t>
            </a:r>
            <a:r>
              <a:rPr sz="614" spc="-10" dirty="0">
                <a:latin typeface="Arial"/>
                <a:cs typeface="Arial"/>
              </a:rPr>
              <a:t>valid. In </a:t>
            </a:r>
            <a:r>
              <a:rPr sz="614" spc="-55" dirty="0">
                <a:latin typeface="Arial"/>
                <a:cs typeface="Arial"/>
              </a:rPr>
              <a:t>case </a:t>
            </a:r>
            <a:r>
              <a:rPr sz="614" spc="-7" dirty="0">
                <a:latin typeface="Arial"/>
                <a:cs typeface="Arial"/>
              </a:rPr>
              <a:t>of doubt, </a:t>
            </a:r>
            <a:r>
              <a:rPr sz="614" spc="14" dirty="0">
                <a:latin typeface="Arial"/>
                <a:cs typeface="Arial"/>
              </a:rPr>
              <a:t>try </a:t>
            </a:r>
            <a:r>
              <a:rPr sz="614" spc="3" dirty="0">
                <a:latin typeface="Arial"/>
                <a:cs typeface="Arial"/>
              </a:rPr>
              <a:t>plotting  </a:t>
            </a:r>
            <a:r>
              <a:rPr sz="614" spc="-10" dirty="0">
                <a:latin typeface="Arial"/>
                <a:cs typeface="Arial"/>
              </a:rPr>
              <a:t>the </a:t>
            </a:r>
            <a:r>
              <a:rPr sz="614" spc="-3" dirty="0">
                <a:latin typeface="Arial"/>
                <a:cs typeface="Arial"/>
              </a:rPr>
              <a:t>function </a:t>
            </a:r>
            <a:r>
              <a:rPr sz="614" spc="-24" dirty="0">
                <a:latin typeface="Arial"/>
                <a:cs typeface="Arial"/>
              </a:rPr>
              <a:t>on </a:t>
            </a:r>
            <a:r>
              <a:rPr sz="614" spc="-41" dirty="0">
                <a:latin typeface="Arial"/>
                <a:cs typeface="Arial"/>
              </a:rPr>
              <a:t>a </a:t>
            </a:r>
            <a:r>
              <a:rPr sz="614" spc="-17" dirty="0">
                <a:latin typeface="Arial"/>
                <a:cs typeface="Arial"/>
              </a:rPr>
              <a:t>graphing </a:t>
            </a:r>
            <a:r>
              <a:rPr sz="614" spc="-10" dirty="0">
                <a:latin typeface="Arial"/>
                <a:cs typeface="Arial"/>
              </a:rPr>
              <a:t>calculator.</a:t>
            </a:r>
            <a:endParaRPr sz="614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95004" y="1512980"/>
            <a:ext cx="619558" cy="493906"/>
          </a:xfrm>
          <a:prstGeom prst="rect">
            <a:avLst/>
          </a:prstGeom>
        </p:spPr>
        <p:txBody>
          <a:bodyPr vert="horz" wrap="square" lIns="0" tIns="38533" rIns="0" bIns="0" rtlCol="0">
            <a:spAutoFit/>
          </a:bodyPr>
          <a:lstStyle/>
          <a:p>
            <a:pPr marL="158457" indent="-147201">
              <a:spcBef>
                <a:spcPts val="303"/>
              </a:spcBef>
              <a:buFont typeface="Arial"/>
              <a:buAutoNum type="alphaLcParenBoth"/>
              <a:tabLst>
                <a:tab pos="158890" algn="l"/>
              </a:tabLst>
            </a:pPr>
            <a:r>
              <a:rPr sz="614" spc="17" dirty="0">
                <a:latin typeface="Times New Roman"/>
                <a:cs typeface="Times New Roman"/>
              </a:rPr>
              <a:t>sin</a:t>
            </a:r>
            <a:r>
              <a:rPr sz="614" spc="-85" dirty="0">
                <a:latin typeface="Times New Roman"/>
                <a:cs typeface="Times New Roman"/>
              </a:rPr>
              <a:t> </a:t>
            </a:r>
            <a:r>
              <a:rPr sz="614" spc="24" dirty="0">
                <a:latin typeface="Times New Roman"/>
                <a:cs typeface="Times New Roman"/>
              </a:rPr>
              <a:t>arcsin</a:t>
            </a:r>
            <a:r>
              <a:rPr sz="614" spc="-82" dirty="0">
                <a:latin typeface="Times New Roman"/>
                <a:cs typeface="Times New Roman"/>
              </a:rPr>
              <a:t> </a:t>
            </a:r>
            <a:r>
              <a:rPr sz="614" spc="7" dirty="0">
                <a:latin typeface="DejaVu Serif"/>
                <a:cs typeface="DejaVu Serif"/>
              </a:rPr>
              <a:t>x</a:t>
            </a:r>
            <a:endParaRPr sz="614">
              <a:latin typeface="DejaVu Serif"/>
              <a:cs typeface="DejaVu Serif"/>
            </a:endParaRPr>
          </a:p>
          <a:p>
            <a:pPr marL="158457" indent="-149798">
              <a:spcBef>
                <a:spcPts val="235"/>
              </a:spcBef>
              <a:buFont typeface="Arial"/>
              <a:buAutoNum type="alphaLcParenBoth"/>
              <a:tabLst>
                <a:tab pos="158890" algn="l"/>
              </a:tabLst>
            </a:pPr>
            <a:r>
              <a:rPr sz="614" spc="7" dirty="0">
                <a:latin typeface="Times New Roman"/>
                <a:cs typeface="Times New Roman"/>
              </a:rPr>
              <a:t>cos</a:t>
            </a:r>
            <a:r>
              <a:rPr sz="614" spc="-85" dirty="0">
                <a:latin typeface="Times New Roman"/>
                <a:cs typeface="Times New Roman"/>
              </a:rPr>
              <a:t> </a:t>
            </a:r>
            <a:r>
              <a:rPr sz="614" spc="24" dirty="0">
                <a:latin typeface="Times New Roman"/>
                <a:cs typeface="Times New Roman"/>
              </a:rPr>
              <a:t>arcsin</a:t>
            </a:r>
            <a:r>
              <a:rPr sz="614" spc="-82" dirty="0">
                <a:latin typeface="Times New Roman"/>
                <a:cs typeface="Times New Roman"/>
              </a:rPr>
              <a:t> </a:t>
            </a:r>
            <a:r>
              <a:rPr sz="614" spc="7" dirty="0">
                <a:latin typeface="DejaVu Serif"/>
                <a:cs typeface="DejaVu Serif"/>
              </a:rPr>
              <a:t>x</a:t>
            </a:r>
            <a:endParaRPr sz="614">
              <a:latin typeface="DejaVu Serif"/>
              <a:cs typeface="DejaVu Serif"/>
            </a:endParaRPr>
          </a:p>
          <a:p>
            <a:pPr marL="158457" indent="-144603">
              <a:spcBef>
                <a:spcPts val="235"/>
              </a:spcBef>
              <a:buFont typeface="Arial"/>
              <a:buAutoNum type="alphaLcParenBoth"/>
              <a:tabLst>
                <a:tab pos="158890" algn="l"/>
              </a:tabLst>
            </a:pPr>
            <a:r>
              <a:rPr sz="614" spc="41" dirty="0">
                <a:latin typeface="Times New Roman"/>
                <a:cs typeface="Times New Roman"/>
              </a:rPr>
              <a:t>arctan(tan</a:t>
            </a:r>
            <a:r>
              <a:rPr sz="614" spc="-72" dirty="0">
                <a:latin typeface="Times New Roman"/>
                <a:cs typeface="Times New Roman"/>
              </a:rPr>
              <a:t> </a:t>
            </a:r>
            <a:r>
              <a:rPr sz="614" spc="-10" dirty="0">
                <a:latin typeface="DejaVu Serif"/>
                <a:cs typeface="DejaVu Serif"/>
              </a:rPr>
              <a:t>θ</a:t>
            </a:r>
            <a:r>
              <a:rPr sz="614" spc="-10" dirty="0">
                <a:latin typeface="Times New Roman"/>
                <a:cs typeface="Times New Roman"/>
              </a:rPr>
              <a:t>)</a:t>
            </a:r>
            <a:endParaRPr sz="614">
              <a:latin typeface="Times New Roman"/>
              <a:cs typeface="Times New Roman"/>
            </a:endParaRPr>
          </a:p>
          <a:p>
            <a:pPr marL="158457" indent="-149798">
              <a:spcBef>
                <a:spcPts val="235"/>
              </a:spcBef>
              <a:buFont typeface="Arial"/>
              <a:buAutoNum type="alphaLcParenBoth"/>
              <a:tabLst>
                <a:tab pos="158890" algn="l"/>
              </a:tabLst>
            </a:pPr>
            <a:r>
              <a:rPr sz="614" spc="27" dirty="0">
                <a:latin typeface="Times New Roman"/>
                <a:cs typeface="Times New Roman"/>
              </a:rPr>
              <a:t>cot</a:t>
            </a:r>
            <a:r>
              <a:rPr sz="614" spc="-61" dirty="0">
                <a:latin typeface="Times New Roman"/>
                <a:cs typeface="Times New Roman"/>
              </a:rPr>
              <a:t> </a:t>
            </a:r>
            <a:r>
              <a:rPr sz="614" spc="41" dirty="0">
                <a:latin typeface="Times New Roman"/>
                <a:cs typeface="Times New Roman"/>
              </a:rPr>
              <a:t>arctan</a:t>
            </a:r>
            <a:r>
              <a:rPr sz="614" spc="-61" dirty="0">
                <a:latin typeface="Times New Roman"/>
                <a:cs typeface="Times New Roman"/>
              </a:rPr>
              <a:t> </a:t>
            </a:r>
            <a:r>
              <a:rPr sz="614" spc="7" dirty="0">
                <a:latin typeface="DejaVu Serif"/>
                <a:cs typeface="DejaVu Serif"/>
              </a:rPr>
              <a:t>x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130823" y="1512980"/>
            <a:ext cx="584922" cy="493906"/>
          </a:xfrm>
          <a:prstGeom prst="rect">
            <a:avLst/>
          </a:prstGeom>
        </p:spPr>
        <p:txBody>
          <a:bodyPr vert="horz" wrap="square" lIns="0" tIns="38533" rIns="0" bIns="0" rtlCol="0">
            <a:spAutoFit/>
          </a:bodyPr>
          <a:lstStyle/>
          <a:p>
            <a:pPr marL="158457" indent="-146334">
              <a:spcBef>
                <a:spcPts val="303"/>
              </a:spcBef>
              <a:buFont typeface="Arial"/>
              <a:buAutoNum type="alphaLcParenBoth" startAt="5"/>
              <a:tabLst>
                <a:tab pos="158890" algn="l"/>
              </a:tabLst>
            </a:pPr>
            <a:r>
              <a:rPr sz="614" spc="51" dirty="0">
                <a:latin typeface="Times New Roman"/>
                <a:cs typeface="Times New Roman"/>
              </a:rPr>
              <a:t>tan</a:t>
            </a:r>
            <a:r>
              <a:rPr sz="614" spc="-85" dirty="0">
                <a:latin typeface="Times New Roman"/>
                <a:cs typeface="Times New Roman"/>
              </a:rPr>
              <a:t> </a:t>
            </a:r>
            <a:r>
              <a:rPr sz="614" spc="41" dirty="0">
                <a:latin typeface="Times New Roman"/>
                <a:cs typeface="Times New Roman"/>
              </a:rPr>
              <a:t>arctan</a:t>
            </a:r>
            <a:r>
              <a:rPr sz="614" spc="-82" dirty="0">
                <a:latin typeface="Times New Roman"/>
                <a:cs typeface="Times New Roman"/>
              </a:rPr>
              <a:t> </a:t>
            </a:r>
            <a:r>
              <a:rPr sz="614" spc="-34" dirty="0">
                <a:latin typeface="DejaVu Serif"/>
                <a:cs typeface="DejaVu Serif"/>
              </a:rPr>
              <a:t>z</a:t>
            </a:r>
            <a:endParaRPr sz="614">
              <a:latin typeface="DejaVu Serif"/>
              <a:cs typeface="DejaVu Serif"/>
            </a:endParaRPr>
          </a:p>
          <a:p>
            <a:pPr marL="158457" indent="-138542">
              <a:spcBef>
                <a:spcPts val="235"/>
              </a:spcBef>
              <a:buFont typeface="Arial"/>
              <a:buAutoNum type="alphaLcParenBoth" startAt="5"/>
              <a:tabLst>
                <a:tab pos="158890" algn="l"/>
              </a:tabLst>
            </a:pPr>
            <a:r>
              <a:rPr sz="614" spc="51" dirty="0">
                <a:latin typeface="Times New Roman"/>
                <a:cs typeface="Times New Roman"/>
              </a:rPr>
              <a:t>tan</a:t>
            </a:r>
            <a:r>
              <a:rPr sz="614" spc="-85" dirty="0">
                <a:latin typeface="Times New Roman"/>
                <a:cs typeface="Times New Roman"/>
              </a:rPr>
              <a:t> </a:t>
            </a:r>
            <a:r>
              <a:rPr sz="614" spc="24" dirty="0">
                <a:latin typeface="Times New Roman"/>
                <a:cs typeface="Times New Roman"/>
              </a:rPr>
              <a:t>arcsin</a:t>
            </a:r>
            <a:r>
              <a:rPr sz="614" spc="-82" dirty="0">
                <a:latin typeface="Times New Roman"/>
                <a:cs typeface="Times New Roman"/>
              </a:rPr>
              <a:t> </a:t>
            </a:r>
            <a:r>
              <a:rPr sz="614" spc="-78" dirty="0">
                <a:latin typeface="DejaVu Serif"/>
                <a:cs typeface="DejaVu Serif"/>
              </a:rPr>
              <a:t>θ</a:t>
            </a:r>
            <a:endParaRPr sz="614">
              <a:latin typeface="DejaVu Serif"/>
              <a:cs typeface="DejaVu Serif"/>
            </a:endParaRPr>
          </a:p>
          <a:p>
            <a:pPr marL="158457" indent="-148932">
              <a:spcBef>
                <a:spcPts val="235"/>
              </a:spcBef>
              <a:buFont typeface="Arial"/>
              <a:buAutoNum type="alphaLcParenBoth" startAt="5"/>
              <a:tabLst>
                <a:tab pos="158890" algn="l"/>
              </a:tabLst>
            </a:pPr>
            <a:r>
              <a:rPr sz="614" spc="20" dirty="0">
                <a:latin typeface="Times New Roman"/>
                <a:cs typeface="Times New Roman"/>
              </a:rPr>
              <a:t>arcsin(sin</a:t>
            </a:r>
            <a:r>
              <a:rPr sz="614" spc="-72" dirty="0">
                <a:latin typeface="Times New Roman"/>
                <a:cs typeface="Times New Roman"/>
              </a:rPr>
              <a:t> </a:t>
            </a:r>
            <a:r>
              <a:rPr sz="614" spc="-10" dirty="0">
                <a:latin typeface="DejaVu Serif"/>
                <a:cs typeface="DejaVu Serif"/>
              </a:rPr>
              <a:t>θ</a:t>
            </a:r>
            <a:r>
              <a:rPr sz="614" spc="-10" dirty="0">
                <a:latin typeface="Times New Roman"/>
                <a:cs typeface="Times New Roman"/>
              </a:rPr>
              <a:t>)</a:t>
            </a:r>
            <a:endParaRPr sz="614">
              <a:latin typeface="Times New Roman"/>
              <a:cs typeface="Times New Roman"/>
            </a:endParaRPr>
          </a:p>
          <a:p>
            <a:pPr marL="158457" indent="-149798">
              <a:spcBef>
                <a:spcPts val="235"/>
              </a:spcBef>
              <a:buFont typeface="Arial"/>
              <a:buAutoNum type="alphaLcParenBoth" startAt="5"/>
              <a:tabLst>
                <a:tab pos="158890" algn="l"/>
              </a:tabLst>
            </a:pPr>
            <a:r>
              <a:rPr sz="614" spc="27" dirty="0">
                <a:latin typeface="Times New Roman"/>
                <a:cs typeface="Times New Roman"/>
              </a:rPr>
              <a:t>cot</a:t>
            </a:r>
            <a:r>
              <a:rPr sz="614" spc="-65" dirty="0">
                <a:latin typeface="Times New Roman"/>
                <a:cs typeface="Times New Roman"/>
              </a:rPr>
              <a:t> </a:t>
            </a:r>
            <a:r>
              <a:rPr sz="614" spc="24" dirty="0">
                <a:latin typeface="Times New Roman"/>
                <a:cs typeface="Times New Roman"/>
              </a:rPr>
              <a:t>arcsin</a:t>
            </a:r>
            <a:r>
              <a:rPr sz="614" spc="-61" dirty="0">
                <a:latin typeface="Times New Roman"/>
                <a:cs typeface="Times New Roman"/>
              </a:rPr>
              <a:t> </a:t>
            </a:r>
            <a:r>
              <a:rPr sz="614" spc="7" dirty="0">
                <a:latin typeface="DejaVu Serif"/>
                <a:cs typeface="DejaVu Serif"/>
              </a:rPr>
              <a:t>x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721378" y="2587431"/>
            <a:ext cx="45460" cy="0"/>
          </a:xfrm>
          <a:custGeom>
            <a:avLst/>
            <a:gdLst/>
            <a:ahLst/>
            <a:cxnLst/>
            <a:rect l="l" t="t" r="r" b="b"/>
            <a:pathLst>
              <a:path w="66675">
                <a:moveTo>
                  <a:pt x="0" y="0"/>
                </a:moveTo>
                <a:lnTo>
                  <a:pt x="66332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" name="object 11"/>
          <p:cNvSpPr txBox="1"/>
          <p:nvPr/>
        </p:nvSpPr>
        <p:spPr>
          <a:xfrm>
            <a:off x="3960607" y="2080091"/>
            <a:ext cx="2001982" cy="876656"/>
          </a:xfrm>
          <a:prstGeom prst="rect">
            <a:avLst/>
          </a:prstGeom>
        </p:spPr>
        <p:txBody>
          <a:bodyPr vert="horz" wrap="square" lIns="0" tIns="6927" rIns="0" bIns="0" rtlCol="0">
            <a:spAutoFit/>
          </a:bodyPr>
          <a:lstStyle/>
          <a:p>
            <a:pPr marL="109102" marR="3464" indent="154993" algn="just">
              <a:lnSpc>
                <a:spcPct val="101499"/>
              </a:lnSpc>
              <a:spcBef>
                <a:spcPts val="55"/>
              </a:spcBef>
            </a:pPr>
            <a:r>
              <a:rPr sz="614" spc="-14" dirty="0">
                <a:latin typeface="Arial"/>
                <a:cs typeface="Arial"/>
              </a:rPr>
              <a:t>Now </a:t>
            </a:r>
            <a:r>
              <a:rPr sz="614" spc="17" dirty="0">
                <a:latin typeface="Arial"/>
                <a:cs typeface="Arial"/>
              </a:rPr>
              <a:t>that </a:t>
            </a:r>
            <a:r>
              <a:rPr sz="614" spc="-20" dirty="0">
                <a:latin typeface="Arial"/>
                <a:cs typeface="Arial"/>
              </a:rPr>
              <a:t>you </a:t>
            </a:r>
            <a:r>
              <a:rPr sz="614" spc="-14" dirty="0">
                <a:latin typeface="Arial"/>
                <a:cs typeface="Arial"/>
              </a:rPr>
              <a:t>know </a:t>
            </a:r>
            <a:r>
              <a:rPr sz="614" spc="-3" dirty="0">
                <a:latin typeface="Arial"/>
                <a:cs typeface="Arial"/>
              </a:rPr>
              <a:t>the </a:t>
            </a:r>
            <a:r>
              <a:rPr sz="614" spc="-14" dirty="0">
                <a:latin typeface="Arial"/>
                <a:cs typeface="Arial"/>
              </a:rPr>
              <a:t>derivatives </a:t>
            </a:r>
            <a:r>
              <a:rPr sz="614" dirty="0">
                <a:latin typeface="Arial"/>
                <a:cs typeface="Arial"/>
              </a:rPr>
              <a:t>of </a:t>
            </a:r>
            <a:r>
              <a:rPr sz="614" spc="24" dirty="0">
                <a:latin typeface="Times New Roman"/>
                <a:cs typeface="Times New Roman"/>
              </a:rPr>
              <a:t>arcsin </a:t>
            </a:r>
            <a:r>
              <a:rPr sz="614" spc="-20" dirty="0">
                <a:latin typeface="Arial"/>
                <a:cs typeface="Arial"/>
              </a:rPr>
              <a:t>and  </a:t>
            </a:r>
            <a:r>
              <a:rPr sz="614" spc="34" dirty="0">
                <a:latin typeface="Times New Roman"/>
                <a:cs typeface="Times New Roman"/>
              </a:rPr>
              <a:t>arctan</a:t>
            </a:r>
            <a:r>
              <a:rPr sz="614" spc="34" dirty="0">
                <a:latin typeface="Arial"/>
                <a:cs typeface="Arial"/>
              </a:rPr>
              <a:t>, </a:t>
            </a:r>
            <a:r>
              <a:rPr sz="614" spc="-34" dirty="0">
                <a:latin typeface="Arial"/>
                <a:cs typeface="Arial"/>
              </a:rPr>
              <a:t>you </a:t>
            </a:r>
            <a:r>
              <a:rPr sz="614" spc="-37" dirty="0">
                <a:latin typeface="Arial"/>
                <a:cs typeface="Arial"/>
              </a:rPr>
              <a:t>can </a:t>
            </a:r>
            <a:r>
              <a:rPr sz="614" spc="-7" dirty="0">
                <a:latin typeface="Arial"/>
                <a:cs typeface="Arial"/>
              </a:rPr>
              <a:t>find </a:t>
            </a:r>
            <a:r>
              <a:rPr sz="614" spc="-14" dirty="0">
                <a:latin typeface="Arial"/>
                <a:cs typeface="Arial"/>
              </a:rPr>
              <a:t>the </a:t>
            </a:r>
            <a:r>
              <a:rPr sz="614" spc="-24" dirty="0">
                <a:latin typeface="Arial"/>
                <a:cs typeface="Arial"/>
              </a:rPr>
              <a:t>derivatives </a:t>
            </a:r>
            <a:r>
              <a:rPr sz="614" spc="-10" dirty="0">
                <a:latin typeface="Arial"/>
                <a:cs typeface="Arial"/>
              </a:rPr>
              <a:t>of </a:t>
            </a:r>
            <a:r>
              <a:rPr sz="614" spc="-14" dirty="0">
                <a:latin typeface="Arial"/>
                <a:cs typeface="Arial"/>
              </a:rPr>
              <a:t>the following func-  </a:t>
            </a:r>
            <a:r>
              <a:rPr sz="614" spc="-7" dirty="0">
                <a:latin typeface="Arial"/>
                <a:cs typeface="Arial"/>
              </a:rPr>
              <a:t>tions. </a:t>
            </a:r>
            <a:r>
              <a:rPr sz="614" spc="3" dirty="0">
                <a:latin typeface="Arial"/>
                <a:cs typeface="Arial"/>
              </a:rPr>
              <a:t>What </a:t>
            </a:r>
            <a:r>
              <a:rPr sz="614" spc="-37" dirty="0">
                <a:latin typeface="Arial"/>
                <a:cs typeface="Arial"/>
              </a:rPr>
              <a:t>are</a:t>
            </a:r>
            <a:r>
              <a:rPr sz="614" spc="17" dirty="0">
                <a:latin typeface="Arial"/>
                <a:cs typeface="Arial"/>
              </a:rPr>
              <a:t> </a:t>
            </a:r>
            <a:r>
              <a:rPr sz="614" spc="-20" dirty="0">
                <a:latin typeface="Arial"/>
                <a:cs typeface="Arial"/>
              </a:rPr>
              <a:t>they?</a:t>
            </a:r>
            <a:endParaRPr sz="614">
              <a:latin typeface="Arial"/>
              <a:cs typeface="Arial"/>
            </a:endParaRPr>
          </a:p>
          <a:p>
            <a:pPr marL="215173" indent="-206514">
              <a:spcBef>
                <a:spcPts val="416"/>
              </a:spcBef>
              <a:buFont typeface="Arial"/>
              <a:buAutoNum type="arabicPeriod" startAt="190"/>
              <a:tabLst>
                <a:tab pos="215606" algn="l"/>
              </a:tabLst>
            </a:pPr>
            <a:r>
              <a:rPr sz="614" spc="75" dirty="0">
                <a:latin typeface="DejaVu Serif"/>
                <a:cs typeface="DejaVu Serif"/>
              </a:rPr>
              <a:t>f</a:t>
            </a:r>
            <a:r>
              <a:rPr sz="614" spc="-133" dirty="0">
                <a:latin typeface="DejaVu Serif"/>
                <a:cs typeface="DejaVu Serif"/>
              </a:rPr>
              <a:t> </a:t>
            </a:r>
            <a:r>
              <a:rPr sz="614" spc="27" dirty="0">
                <a:latin typeface="Times New Roman"/>
                <a:cs typeface="Times New Roman"/>
              </a:rPr>
              <a:t>(</a:t>
            </a:r>
            <a:r>
              <a:rPr sz="614" spc="27" dirty="0">
                <a:latin typeface="DejaVu Serif"/>
                <a:cs typeface="DejaVu Serif"/>
              </a:rPr>
              <a:t>x</a:t>
            </a:r>
            <a:r>
              <a:rPr sz="614" spc="27" dirty="0">
                <a:latin typeface="Times New Roman"/>
                <a:cs typeface="Times New Roman"/>
              </a:rPr>
              <a:t>)</a:t>
            </a:r>
            <a:r>
              <a:rPr sz="614" spc="20" dirty="0">
                <a:latin typeface="Times New Roman"/>
                <a:cs typeface="Times New Roman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20" dirty="0">
                <a:latin typeface="Times New Roman"/>
                <a:cs typeface="Times New Roman"/>
              </a:rPr>
              <a:t> arcsin(2</a:t>
            </a:r>
            <a:r>
              <a:rPr sz="614" spc="20" dirty="0">
                <a:latin typeface="DejaVu Serif"/>
                <a:cs typeface="DejaVu Serif"/>
              </a:rPr>
              <a:t>x</a:t>
            </a:r>
            <a:r>
              <a:rPr sz="614" spc="20" dirty="0">
                <a:latin typeface="Times New Roman"/>
                <a:cs typeface="Times New Roman"/>
              </a:rPr>
              <a:t>)</a:t>
            </a:r>
            <a:endParaRPr sz="614">
              <a:latin typeface="Times New Roman"/>
              <a:cs typeface="Times New Roman"/>
            </a:endParaRPr>
          </a:p>
          <a:p>
            <a:pPr marL="215173" indent="-206514">
              <a:spcBef>
                <a:spcPts val="416"/>
              </a:spcBef>
              <a:buFont typeface="Arial"/>
              <a:buAutoNum type="arabicPeriod" startAt="190"/>
              <a:tabLst>
                <a:tab pos="215606" algn="l"/>
              </a:tabLst>
            </a:pPr>
            <a:r>
              <a:rPr sz="614" spc="75" dirty="0">
                <a:latin typeface="DejaVu Serif"/>
                <a:cs typeface="DejaVu Serif"/>
              </a:rPr>
              <a:t>f</a:t>
            </a:r>
            <a:r>
              <a:rPr sz="614" spc="-133" dirty="0">
                <a:latin typeface="DejaVu Serif"/>
                <a:cs typeface="DejaVu Serif"/>
              </a:rPr>
              <a:t> </a:t>
            </a:r>
            <a:r>
              <a:rPr sz="614" spc="27" dirty="0">
                <a:latin typeface="Times New Roman"/>
                <a:cs typeface="Times New Roman"/>
              </a:rPr>
              <a:t>(</a:t>
            </a:r>
            <a:r>
              <a:rPr sz="614" spc="27" dirty="0">
                <a:latin typeface="DejaVu Serif"/>
                <a:cs typeface="DejaVu Serif"/>
              </a:rPr>
              <a:t>x</a:t>
            </a:r>
            <a:r>
              <a:rPr sz="614" spc="27" dirty="0">
                <a:latin typeface="Times New Roman"/>
                <a:cs typeface="Times New Roman"/>
              </a:rPr>
              <a:t>)</a:t>
            </a:r>
            <a:r>
              <a:rPr sz="614" spc="20" dirty="0">
                <a:latin typeface="Times New Roman"/>
                <a:cs typeface="Times New Roman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20" dirty="0">
                <a:latin typeface="Times New Roman"/>
                <a:cs typeface="Times New Roman"/>
              </a:rPr>
              <a:t> </a:t>
            </a:r>
            <a:r>
              <a:rPr sz="614" spc="24" dirty="0">
                <a:latin typeface="Times New Roman"/>
                <a:cs typeface="Times New Roman"/>
              </a:rPr>
              <a:t>arcsin</a:t>
            </a:r>
            <a:r>
              <a:rPr sz="614" spc="-51" dirty="0">
                <a:latin typeface="Times New Roman"/>
                <a:cs typeface="Times New Roman"/>
              </a:rPr>
              <a:t> </a:t>
            </a:r>
            <a:r>
              <a:rPr sz="920" spc="102" baseline="43209" dirty="0">
                <a:latin typeface="DejaVu Sans"/>
                <a:cs typeface="DejaVu Sans"/>
              </a:rPr>
              <a:t>√</a:t>
            </a:r>
            <a:r>
              <a:rPr sz="614" spc="68" dirty="0">
                <a:latin typeface="DejaVu Serif"/>
                <a:cs typeface="DejaVu Serif"/>
              </a:rPr>
              <a:t>x</a:t>
            </a:r>
            <a:endParaRPr sz="614">
              <a:latin typeface="DejaVu Serif"/>
              <a:cs typeface="DejaVu Serif"/>
            </a:endParaRPr>
          </a:p>
          <a:p>
            <a:pPr marL="215173" indent="-206514">
              <a:spcBef>
                <a:spcPts val="416"/>
              </a:spcBef>
              <a:buFont typeface="Arial"/>
              <a:buAutoNum type="arabicPeriod" startAt="190"/>
              <a:tabLst>
                <a:tab pos="215606" algn="l"/>
              </a:tabLst>
            </a:pPr>
            <a:r>
              <a:rPr sz="614" spc="75" dirty="0">
                <a:latin typeface="DejaVu Serif"/>
                <a:cs typeface="DejaVu Serif"/>
              </a:rPr>
              <a:t>f</a:t>
            </a:r>
            <a:r>
              <a:rPr sz="614" spc="-133" dirty="0">
                <a:latin typeface="DejaVu Serif"/>
                <a:cs typeface="DejaVu Serif"/>
              </a:rPr>
              <a:t> </a:t>
            </a:r>
            <a:r>
              <a:rPr sz="614" spc="27" dirty="0">
                <a:latin typeface="Times New Roman"/>
                <a:cs typeface="Times New Roman"/>
              </a:rPr>
              <a:t>(</a:t>
            </a:r>
            <a:r>
              <a:rPr sz="614" spc="27" dirty="0">
                <a:latin typeface="DejaVu Serif"/>
                <a:cs typeface="DejaVu Serif"/>
              </a:rPr>
              <a:t>x</a:t>
            </a:r>
            <a:r>
              <a:rPr sz="614" spc="27" dirty="0">
                <a:latin typeface="Times New Roman"/>
                <a:cs typeface="Times New Roman"/>
              </a:rPr>
              <a:t>)</a:t>
            </a:r>
            <a:r>
              <a:rPr sz="614" spc="20" dirty="0">
                <a:latin typeface="Times New Roman"/>
                <a:cs typeface="Times New Roman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20" dirty="0">
                <a:latin typeface="Times New Roman"/>
                <a:cs typeface="Times New Roman"/>
              </a:rPr>
              <a:t> </a:t>
            </a:r>
            <a:r>
              <a:rPr sz="614" spc="31" dirty="0">
                <a:latin typeface="Times New Roman"/>
                <a:cs typeface="Times New Roman"/>
              </a:rPr>
              <a:t>arctan(sin</a:t>
            </a:r>
            <a:r>
              <a:rPr sz="614" spc="-51" dirty="0">
                <a:latin typeface="Times New Roman"/>
                <a:cs typeface="Times New Roman"/>
              </a:rPr>
              <a:t> </a:t>
            </a:r>
            <a:r>
              <a:rPr sz="614" spc="24" dirty="0">
                <a:latin typeface="DejaVu Serif"/>
                <a:cs typeface="DejaVu Serif"/>
              </a:rPr>
              <a:t>x</a:t>
            </a:r>
            <a:r>
              <a:rPr sz="614" spc="24" dirty="0">
                <a:latin typeface="Times New Roman"/>
                <a:cs typeface="Times New Roman"/>
              </a:rPr>
              <a:t>)</a:t>
            </a:r>
            <a:endParaRPr sz="614">
              <a:latin typeface="Times New Roman"/>
              <a:cs typeface="Times New Roman"/>
            </a:endParaRPr>
          </a:p>
          <a:p>
            <a:pPr marL="215173" indent="-206514">
              <a:spcBef>
                <a:spcPts val="412"/>
              </a:spcBef>
              <a:buFont typeface="Arial"/>
              <a:buAutoNum type="arabicPeriod" startAt="190"/>
              <a:tabLst>
                <a:tab pos="215606" algn="l"/>
              </a:tabLst>
            </a:pPr>
            <a:r>
              <a:rPr sz="614" spc="75" dirty="0">
                <a:latin typeface="DejaVu Serif"/>
                <a:cs typeface="DejaVu Serif"/>
              </a:rPr>
              <a:t>f</a:t>
            </a:r>
            <a:r>
              <a:rPr sz="614" spc="-133" dirty="0">
                <a:latin typeface="DejaVu Serif"/>
                <a:cs typeface="DejaVu Serif"/>
              </a:rPr>
              <a:t> </a:t>
            </a:r>
            <a:r>
              <a:rPr sz="614" spc="27" dirty="0">
                <a:latin typeface="Times New Roman"/>
                <a:cs typeface="Times New Roman"/>
              </a:rPr>
              <a:t>(</a:t>
            </a:r>
            <a:r>
              <a:rPr sz="614" spc="27" dirty="0">
                <a:latin typeface="DejaVu Serif"/>
                <a:cs typeface="DejaVu Serif"/>
              </a:rPr>
              <a:t>x</a:t>
            </a:r>
            <a:r>
              <a:rPr sz="614" spc="27" dirty="0">
                <a:latin typeface="Times New Roman"/>
                <a:cs typeface="Times New Roman"/>
              </a:rPr>
              <a:t>)</a:t>
            </a:r>
            <a:r>
              <a:rPr sz="614" spc="20" dirty="0">
                <a:latin typeface="Times New Roman"/>
                <a:cs typeface="Times New Roman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20" dirty="0">
                <a:latin typeface="Times New Roman"/>
                <a:cs typeface="Times New Roman"/>
              </a:rPr>
              <a:t> </a:t>
            </a:r>
            <a:r>
              <a:rPr sz="614" spc="17" dirty="0">
                <a:latin typeface="Times New Roman"/>
                <a:cs typeface="Times New Roman"/>
              </a:rPr>
              <a:t>sin</a:t>
            </a:r>
            <a:r>
              <a:rPr sz="614" spc="-51" dirty="0">
                <a:latin typeface="Times New Roman"/>
                <a:cs typeface="Times New Roman"/>
              </a:rPr>
              <a:t> </a:t>
            </a:r>
            <a:r>
              <a:rPr sz="614" spc="41" dirty="0">
                <a:latin typeface="Times New Roman"/>
                <a:cs typeface="Times New Roman"/>
              </a:rPr>
              <a:t>arctan</a:t>
            </a:r>
            <a:r>
              <a:rPr sz="614" spc="-51" dirty="0">
                <a:latin typeface="Times New Roman"/>
                <a:cs typeface="Times New Roman"/>
              </a:rPr>
              <a:t> </a:t>
            </a:r>
            <a:r>
              <a:rPr sz="614" spc="7" dirty="0">
                <a:latin typeface="DejaVu Serif"/>
                <a:cs typeface="DejaVu Serif"/>
              </a:rPr>
              <a:t>x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960608" y="3012554"/>
            <a:ext cx="821315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194.</a:t>
            </a:r>
            <a:r>
              <a:rPr sz="614" b="1" spc="75" dirty="0">
                <a:latin typeface="Arial"/>
                <a:cs typeface="Arial"/>
              </a:rPr>
              <a:t> </a:t>
            </a:r>
            <a:r>
              <a:rPr sz="614" spc="75" dirty="0">
                <a:latin typeface="DejaVu Serif"/>
                <a:cs typeface="DejaVu Serif"/>
              </a:rPr>
              <a:t>f</a:t>
            </a:r>
            <a:r>
              <a:rPr sz="614" spc="-130" dirty="0">
                <a:latin typeface="DejaVu Serif"/>
                <a:cs typeface="DejaVu Serif"/>
              </a:rPr>
              <a:t> </a:t>
            </a:r>
            <a:r>
              <a:rPr sz="614" spc="27" dirty="0">
                <a:latin typeface="Times New Roman"/>
                <a:cs typeface="Times New Roman"/>
              </a:rPr>
              <a:t>(</a:t>
            </a:r>
            <a:r>
              <a:rPr sz="614" spc="27" dirty="0">
                <a:latin typeface="DejaVu Serif"/>
                <a:cs typeface="DejaVu Serif"/>
              </a:rPr>
              <a:t>x</a:t>
            </a:r>
            <a:r>
              <a:rPr sz="614" spc="27" dirty="0">
                <a:latin typeface="Times New Roman"/>
                <a:cs typeface="Times New Roman"/>
              </a:rPr>
              <a:t>)</a:t>
            </a:r>
            <a:r>
              <a:rPr sz="614" spc="14" dirty="0">
                <a:latin typeface="Times New Roman"/>
                <a:cs typeface="Times New Roman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17" dirty="0">
                <a:latin typeface="Times New Roman"/>
                <a:cs typeface="Times New Roman"/>
              </a:rPr>
              <a:t> </a:t>
            </a:r>
            <a:r>
              <a:rPr sz="920" spc="51" baseline="43209" dirty="0">
                <a:latin typeface="Arial"/>
                <a:cs typeface="Arial"/>
              </a:rPr>
              <a:t>.</a:t>
            </a:r>
            <a:r>
              <a:rPr sz="614" spc="34" dirty="0">
                <a:latin typeface="Times New Roman"/>
                <a:cs typeface="Times New Roman"/>
              </a:rPr>
              <a:t>arcsin</a:t>
            </a:r>
            <a:r>
              <a:rPr sz="614" spc="-55" dirty="0">
                <a:latin typeface="Times New Roman"/>
                <a:cs typeface="Times New Roman"/>
              </a:rPr>
              <a:t> </a:t>
            </a:r>
            <a:r>
              <a:rPr sz="614" spc="-41" dirty="0">
                <a:latin typeface="DejaVu Serif"/>
                <a:cs typeface="DejaVu Serif"/>
              </a:rPr>
              <a:t>x</a:t>
            </a:r>
            <a:r>
              <a:rPr sz="920" spc="-61" baseline="43209" dirty="0">
                <a:latin typeface="Arial"/>
                <a:cs typeface="Arial"/>
              </a:rPr>
              <a:t>Σ</a:t>
            </a:r>
            <a:endParaRPr sz="920" baseline="43209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764604" y="2993763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2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676680" y="3149792"/>
            <a:ext cx="57150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7" dirty="0">
                <a:latin typeface="Times New Roman"/>
                <a:cs typeface="Times New Roman"/>
              </a:rPr>
              <a:t>1</a:t>
            </a:r>
            <a:endParaRPr sz="614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447387" y="3266901"/>
            <a:ext cx="516082" cy="0"/>
          </a:xfrm>
          <a:custGeom>
            <a:avLst/>
            <a:gdLst/>
            <a:ahLst/>
            <a:cxnLst/>
            <a:rect l="l" t="t" r="r" b="b"/>
            <a:pathLst>
              <a:path w="756919">
                <a:moveTo>
                  <a:pt x="0" y="0"/>
                </a:moveTo>
                <a:lnTo>
                  <a:pt x="756513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6" name="object 16"/>
          <p:cNvSpPr txBox="1"/>
          <p:nvPr/>
        </p:nvSpPr>
        <p:spPr>
          <a:xfrm>
            <a:off x="3960608" y="3200007"/>
            <a:ext cx="1007052" cy="162195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lnSpc>
                <a:spcPts val="575"/>
              </a:lnSpc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195. </a:t>
            </a:r>
            <a:r>
              <a:rPr sz="614" spc="75" dirty="0">
                <a:latin typeface="DejaVu Serif"/>
                <a:cs typeface="DejaVu Serif"/>
              </a:rPr>
              <a:t>f </a:t>
            </a:r>
            <a:r>
              <a:rPr sz="614" spc="27" dirty="0">
                <a:latin typeface="Times New Roman"/>
                <a:cs typeface="Times New Roman"/>
              </a:rPr>
              <a:t>(</a:t>
            </a:r>
            <a:r>
              <a:rPr sz="614" spc="27" dirty="0">
                <a:latin typeface="DejaVu Serif"/>
                <a:cs typeface="DejaVu Serif"/>
              </a:rPr>
              <a:t>x</a:t>
            </a:r>
            <a:r>
              <a:rPr sz="614" spc="27" dirty="0">
                <a:latin typeface="Times New Roman"/>
                <a:cs typeface="Times New Roman"/>
              </a:rPr>
              <a:t>)</a:t>
            </a:r>
            <a:r>
              <a:rPr sz="614" spc="-102" dirty="0">
                <a:latin typeface="Times New Roman"/>
                <a:cs typeface="Times New Roman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endParaRPr sz="614">
              <a:latin typeface="Times New Roman"/>
              <a:cs typeface="Times New Roman"/>
            </a:endParaRPr>
          </a:p>
          <a:p>
            <a:pPr marL="486628">
              <a:lnSpc>
                <a:spcPts val="575"/>
              </a:lnSpc>
            </a:pPr>
            <a:r>
              <a:rPr sz="614" spc="7" dirty="0">
                <a:latin typeface="Times New Roman"/>
                <a:cs typeface="Times New Roman"/>
              </a:rPr>
              <a:t>1</a:t>
            </a:r>
            <a:r>
              <a:rPr sz="614" spc="-27" dirty="0">
                <a:latin typeface="Times New Roman"/>
                <a:cs typeface="Times New Roman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r>
              <a:rPr sz="614" spc="-27" dirty="0">
                <a:latin typeface="Times New Roman"/>
                <a:cs typeface="Times New Roman"/>
              </a:rPr>
              <a:t> </a:t>
            </a:r>
            <a:r>
              <a:rPr sz="614" spc="37" dirty="0">
                <a:latin typeface="Times New Roman"/>
                <a:cs typeface="Times New Roman"/>
              </a:rPr>
              <a:t>(arctan</a:t>
            </a:r>
            <a:r>
              <a:rPr sz="614" spc="-61" dirty="0">
                <a:latin typeface="Times New Roman"/>
                <a:cs typeface="Times New Roman"/>
              </a:rPr>
              <a:t> </a:t>
            </a:r>
            <a:r>
              <a:rPr sz="614" spc="31" dirty="0">
                <a:latin typeface="DejaVu Serif"/>
                <a:cs typeface="DejaVu Serif"/>
              </a:rPr>
              <a:t>x</a:t>
            </a:r>
            <a:r>
              <a:rPr sz="614" spc="31" dirty="0">
                <a:latin typeface="Times New Roman"/>
                <a:cs typeface="Times New Roman"/>
              </a:rPr>
              <a:t>)</a:t>
            </a:r>
            <a:r>
              <a:rPr sz="614" spc="46" baseline="23148" dirty="0">
                <a:latin typeface="Times New Roman"/>
                <a:cs typeface="Times New Roman"/>
              </a:rPr>
              <a:t>2</a:t>
            </a:r>
            <a:endParaRPr sz="614" baseline="23148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428380" y="3338665"/>
            <a:ext cx="97415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290" dirty="0">
                <a:latin typeface="Arial"/>
                <a:cs typeface="Arial"/>
              </a:rPr>
              <a:t>√</a:t>
            </a:r>
            <a:endParaRPr sz="614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516833" y="3423328"/>
            <a:ext cx="498764" cy="0"/>
          </a:xfrm>
          <a:custGeom>
            <a:avLst/>
            <a:gdLst/>
            <a:ahLst/>
            <a:cxnLst/>
            <a:rect l="l" t="t" r="r" b="b"/>
            <a:pathLst>
              <a:path w="731519">
                <a:moveTo>
                  <a:pt x="0" y="0"/>
                </a:moveTo>
                <a:lnTo>
                  <a:pt x="731151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9" name="object 19"/>
          <p:cNvSpPr txBox="1"/>
          <p:nvPr/>
        </p:nvSpPr>
        <p:spPr>
          <a:xfrm>
            <a:off x="3960608" y="3408838"/>
            <a:ext cx="1027401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555899" algn="l"/>
              </a:tabLst>
            </a:pPr>
            <a:r>
              <a:rPr sz="614" b="1" dirty="0">
                <a:latin typeface="Arial"/>
                <a:cs typeface="Arial"/>
              </a:rPr>
              <a:t>196.  </a:t>
            </a:r>
            <a:r>
              <a:rPr sz="614" spc="75" dirty="0">
                <a:latin typeface="DejaVu Serif"/>
                <a:cs typeface="DejaVu Serif"/>
              </a:rPr>
              <a:t>f</a:t>
            </a:r>
            <a:r>
              <a:rPr sz="614" spc="-34" dirty="0">
                <a:latin typeface="DejaVu Serif"/>
                <a:cs typeface="DejaVu Serif"/>
              </a:rPr>
              <a:t> </a:t>
            </a:r>
            <a:r>
              <a:rPr sz="614" spc="27" dirty="0">
                <a:latin typeface="Times New Roman"/>
                <a:cs typeface="Times New Roman"/>
              </a:rPr>
              <a:t>(</a:t>
            </a:r>
            <a:r>
              <a:rPr sz="614" spc="27" dirty="0">
                <a:latin typeface="DejaVu Serif"/>
                <a:cs typeface="DejaVu Serif"/>
              </a:rPr>
              <a:t>x</a:t>
            </a:r>
            <a:r>
              <a:rPr sz="614" spc="27" dirty="0">
                <a:latin typeface="Times New Roman"/>
                <a:cs typeface="Times New Roman"/>
              </a:rPr>
              <a:t>)</a:t>
            </a:r>
            <a:r>
              <a:rPr sz="614" spc="24" dirty="0">
                <a:latin typeface="Times New Roman"/>
                <a:cs typeface="Times New Roman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	</a:t>
            </a:r>
            <a:r>
              <a:rPr sz="614" spc="7" dirty="0">
                <a:latin typeface="Times New Roman"/>
                <a:cs typeface="Times New Roman"/>
              </a:rPr>
              <a:t>1</a:t>
            </a:r>
            <a:r>
              <a:rPr sz="614" spc="-27" dirty="0">
                <a:latin typeface="Times New Roman"/>
                <a:cs typeface="Times New Roman"/>
              </a:rPr>
              <a:t> </a:t>
            </a:r>
            <a:r>
              <a:rPr sz="614" spc="-27" dirty="0">
                <a:latin typeface="DejaVu Sans"/>
                <a:cs typeface="DejaVu Sans"/>
              </a:rPr>
              <a:t>−</a:t>
            </a:r>
            <a:r>
              <a:rPr sz="614" spc="-75" dirty="0">
                <a:latin typeface="DejaVu Sans"/>
                <a:cs typeface="DejaVu Sans"/>
              </a:rPr>
              <a:t> </a:t>
            </a:r>
            <a:r>
              <a:rPr sz="614" spc="24" dirty="0">
                <a:latin typeface="Times New Roman"/>
                <a:cs typeface="Times New Roman"/>
              </a:rPr>
              <a:t>(arcsin</a:t>
            </a:r>
            <a:r>
              <a:rPr sz="614" spc="-61" dirty="0">
                <a:latin typeface="Times New Roman"/>
                <a:cs typeface="Times New Roman"/>
              </a:rPr>
              <a:t> </a:t>
            </a:r>
            <a:r>
              <a:rPr sz="614" spc="24" dirty="0">
                <a:latin typeface="DejaVu Serif"/>
                <a:cs typeface="DejaVu Serif"/>
              </a:rPr>
              <a:t>x</a:t>
            </a:r>
            <a:r>
              <a:rPr sz="614" spc="24" dirty="0">
                <a:latin typeface="Times New Roman"/>
                <a:cs typeface="Times New Roman"/>
              </a:rPr>
              <a:t>)</a:t>
            </a:r>
            <a:endParaRPr sz="614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970742" y="3412439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2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960608" y="3586557"/>
            <a:ext cx="463261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197. </a:t>
            </a:r>
            <a:r>
              <a:rPr sz="614" spc="75" dirty="0">
                <a:latin typeface="DejaVu Serif"/>
                <a:cs typeface="DejaVu Serif"/>
              </a:rPr>
              <a:t>f</a:t>
            </a:r>
            <a:r>
              <a:rPr sz="614" spc="-95" dirty="0">
                <a:latin typeface="DejaVu Serif"/>
                <a:cs typeface="DejaVu Serif"/>
              </a:rPr>
              <a:t> </a:t>
            </a:r>
            <a:r>
              <a:rPr sz="614" spc="27" dirty="0">
                <a:latin typeface="Times New Roman"/>
                <a:cs typeface="Times New Roman"/>
              </a:rPr>
              <a:t>(</a:t>
            </a:r>
            <a:r>
              <a:rPr sz="614" spc="27" dirty="0">
                <a:latin typeface="DejaVu Serif"/>
                <a:cs typeface="DejaVu Serif"/>
              </a:rPr>
              <a:t>x</a:t>
            </a:r>
            <a:r>
              <a:rPr sz="614" spc="27" dirty="0">
                <a:latin typeface="Times New Roman"/>
                <a:cs typeface="Times New Roman"/>
              </a:rPr>
              <a:t>)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endParaRPr sz="614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438728" y="3536343"/>
            <a:ext cx="297873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41" dirty="0">
                <a:latin typeface="Times New Roman"/>
                <a:cs typeface="Times New Roman"/>
              </a:rPr>
              <a:t>arctan</a:t>
            </a:r>
            <a:r>
              <a:rPr sz="614" spc="-92" dirty="0">
                <a:latin typeface="Times New Roman"/>
                <a:cs typeface="Times New Roman"/>
              </a:rPr>
              <a:t> </a:t>
            </a:r>
            <a:r>
              <a:rPr sz="614" spc="7" dirty="0">
                <a:latin typeface="DejaVu Serif"/>
                <a:cs typeface="DejaVu Serif"/>
              </a:rPr>
              <a:t>x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447387" y="3653452"/>
            <a:ext cx="280555" cy="0"/>
          </a:xfrm>
          <a:custGeom>
            <a:avLst/>
            <a:gdLst/>
            <a:ahLst/>
            <a:cxnLst/>
            <a:rect l="l" t="t" r="r" b="b"/>
            <a:pathLst>
              <a:path w="411480">
                <a:moveTo>
                  <a:pt x="0" y="0"/>
                </a:moveTo>
                <a:lnTo>
                  <a:pt x="411200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4" name="object 24"/>
          <p:cNvSpPr txBox="1"/>
          <p:nvPr/>
        </p:nvSpPr>
        <p:spPr>
          <a:xfrm>
            <a:off x="4447370" y="3616618"/>
            <a:ext cx="894051" cy="342151"/>
          </a:xfrm>
          <a:prstGeom prst="rect">
            <a:avLst/>
          </a:prstGeom>
        </p:spPr>
        <p:txBody>
          <a:bodyPr vert="horz" wrap="square" lIns="0" tIns="30740" rIns="0" bIns="0" rtlCol="0">
            <a:spAutoFit/>
          </a:bodyPr>
          <a:lstStyle/>
          <a:p>
            <a:pPr marL="8659">
              <a:spcBef>
                <a:spcPts val="242"/>
              </a:spcBef>
            </a:pPr>
            <a:r>
              <a:rPr sz="614" spc="24" dirty="0">
                <a:latin typeface="Times New Roman"/>
                <a:cs typeface="Times New Roman"/>
              </a:rPr>
              <a:t>arcsin</a:t>
            </a:r>
            <a:r>
              <a:rPr sz="614" spc="-55" dirty="0">
                <a:latin typeface="Times New Roman"/>
                <a:cs typeface="Times New Roman"/>
              </a:rPr>
              <a:t> </a:t>
            </a:r>
            <a:r>
              <a:rPr sz="614" spc="7" dirty="0">
                <a:latin typeface="DejaVu Serif"/>
                <a:cs typeface="DejaVu Serif"/>
              </a:rPr>
              <a:t>x</a:t>
            </a:r>
            <a:endParaRPr sz="614">
              <a:latin typeface="DejaVu Serif"/>
              <a:cs typeface="DejaVu Serif"/>
            </a:endParaRPr>
          </a:p>
          <a:p>
            <a:pPr marL="230326" marR="3464" indent="28141">
              <a:lnSpc>
                <a:spcPct val="101499"/>
              </a:lnSpc>
              <a:spcBef>
                <a:spcPts val="164"/>
              </a:spcBef>
            </a:pPr>
            <a:r>
              <a:rPr sz="614" b="1" spc="3" dirty="0">
                <a:latin typeface="Arial"/>
                <a:cs typeface="Arial"/>
              </a:rPr>
              <a:t>PROBLEMS </a:t>
            </a:r>
            <a:r>
              <a:rPr sz="614" b="1" spc="24" dirty="0">
                <a:latin typeface="Arial"/>
                <a:cs typeface="Arial"/>
              </a:rPr>
              <a:t>ON  </a:t>
            </a:r>
            <a:r>
              <a:rPr sz="614" b="1" spc="-3" dirty="0">
                <a:latin typeface="Arial"/>
                <a:cs typeface="Arial"/>
              </a:rPr>
              <a:t>RELATED</a:t>
            </a:r>
            <a:r>
              <a:rPr sz="614" b="1" spc="7" dirty="0">
                <a:latin typeface="Arial"/>
                <a:cs typeface="Arial"/>
              </a:rPr>
              <a:t> </a:t>
            </a:r>
            <a:r>
              <a:rPr sz="614" b="1" spc="-10" dirty="0">
                <a:latin typeface="Arial"/>
                <a:cs typeface="Arial"/>
              </a:rPr>
              <a:t>RATES</a:t>
            </a:r>
            <a:endParaRPr sz="614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960608" y="4018108"/>
            <a:ext cx="1988993" cy="484369"/>
          </a:xfrm>
          <a:prstGeom prst="rect">
            <a:avLst/>
          </a:prstGeom>
        </p:spPr>
        <p:txBody>
          <a:bodyPr vert="horz" wrap="square" lIns="0" tIns="6927" rIns="0" bIns="0" rtlCol="0">
            <a:spAutoFit/>
          </a:bodyPr>
          <a:lstStyle/>
          <a:p>
            <a:pPr marL="109102" marR="3464" indent="-100876" algn="just">
              <a:lnSpc>
                <a:spcPct val="101499"/>
              </a:lnSpc>
              <a:spcBef>
                <a:spcPts val="55"/>
              </a:spcBef>
            </a:pPr>
            <a:r>
              <a:rPr sz="614" b="1" dirty="0">
                <a:latin typeface="Arial"/>
                <a:cs typeface="Arial"/>
              </a:rPr>
              <a:t>198. </a:t>
            </a:r>
            <a:r>
              <a:rPr sz="614" dirty="0">
                <a:latin typeface="Arial"/>
                <a:cs typeface="Arial"/>
              </a:rPr>
              <a:t>A </a:t>
            </a:r>
            <a:r>
              <a:rPr sz="614" spc="-34" dirty="0">
                <a:latin typeface="Arial"/>
                <a:cs typeface="Arial"/>
              </a:rPr>
              <a:t>10 </a:t>
            </a:r>
            <a:r>
              <a:rPr sz="614" spc="3" dirty="0">
                <a:latin typeface="Arial"/>
                <a:cs typeface="Arial"/>
              </a:rPr>
              <a:t>foot </a:t>
            </a:r>
            <a:r>
              <a:rPr sz="614" spc="-20" dirty="0">
                <a:latin typeface="Arial"/>
                <a:cs typeface="Arial"/>
              </a:rPr>
              <a:t>long </a:t>
            </a:r>
            <a:r>
              <a:rPr sz="614" spc="-27" dirty="0">
                <a:latin typeface="Arial"/>
                <a:cs typeface="Arial"/>
              </a:rPr>
              <a:t>pole </a:t>
            </a:r>
            <a:r>
              <a:rPr sz="614" spc="-48" dirty="0">
                <a:latin typeface="Arial"/>
                <a:cs typeface="Arial"/>
              </a:rPr>
              <a:t>has </a:t>
            </a:r>
            <a:r>
              <a:rPr sz="614" spc="-44" dirty="0">
                <a:latin typeface="Arial"/>
                <a:cs typeface="Arial"/>
              </a:rPr>
              <a:t>one </a:t>
            </a:r>
            <a:r>
              <a:rPr sz="614" spc="-41" dirty="0">
                <a:latin typeface="Arial"/>
                <a:cs typeface="Arial"/>
              </a:rPr>
              <a:t>end </a:t>
            </a:r>
            <a:r>
              <a:rPr sz="614" spc="41" dirty="0">
                <a:latin typeface="Arial"/>
                <a:cs typeface="Arial"/>
              </a:rPr>
              <a:t>(</a:t>
            </a:r>
            <a:r>
              <a:rPr sz="614" spc="41" dirty="0">
                <a:latin typeface="DejaVu Serif"/>
                <a:cs typeface="DejaVu Serif"/>
              </a:rPr>
              <a:t>B</a:t>
            </a:r>
            <a:r>
              <a:rPr sz="614" spc="41" dirty="0">
                <a:latin typeface="Arial"/>
                <a:cs typeface="Arial"/>
              </a:rPr>
              <a:t>) </a:t>
            </a:r>
            <a:r>
              <a:rPr sz="614" spc="-31" dirty="0">
                <a:latin typeface="Arial"/>
                <a:cs typeface="Arial"/>
              </a:rPr>
              <a:t>on </a:t>
            </a:r>
            <a:r>
              <a:rPr sz="614" spc="-14" dirty="0">
                <a:latin typeface="Arial"/>
                <a:cs typeface="Arial"/>
              </a:rPr>
              <a:t>the </a:t>
            </a:r>
            <a:r>
              <a:rPr sz="614" spc="-10" dirty="0">
                <a:latin typeface="Arial"/>
                <a:cs typeface="Arial"/>
              </a:rPr>
              <a:t>floor </a:t>
            </a:r>
            <a:r>
              <a:rPr sz="614" spc="-34" dirty="0">
                <a:latin typeface="Arial"/>
                <a:cs typeface="Arial"/>
              </a:rPr>
              <a:t>and  </a:t>
            </a:r>
            <a:r>
              <a:rPr sz="614" spc="-14" dirty="0">
                <a:latin typeface="Arial"/>
                <a:cs typeface="Arial"/>
              </a:rPr>
              <a:t>another </a:t>
            </a:r>
            <a:r>
              <a:rPr sz="614" spc="34" dirty="0">
                <a:latin typeface="Arial"/>
                <a:cs typeface="Arial"/>
              </a:rPr>
              <a:t>(</a:t>
            </a:r>
            <a:r>
              <a:rPr sz="614" spc="34" dirty="0">
                <a:latin typeface="DejaVu Serif"/>
                <a:cs typeface="DejaVu Serif"/>
              </a:rPr>
              <a:t>A</a:t>
            </a:r>
            <a:r>
              <a:rPr sz="614" spc="34" dirty="0">
                <a:latin typeface="Arial"/>
                <a:cs typeface="Arial"/>
              </a:rPr>
              <a:t>) </a:t>
            </a:r>
            <a:r>
              <a:rPr sz="614" spc="-17" dirty="0">
                <a:latin typeface="Arial"/>
                <a:cs typeface="Arial"/>
              </a:rPr>
              <a:t>against </a:t>
            </a:r>
            <a:r>
              <a:rPr sz="614" spc="-37" dirty="0">
                <a:latin typeface="Arial"/>
                <a:cs typeface="Arial"/>
              </a:rPr>
              <a:t>a </a:t>
            </a:r>
            <a:r>
              <a:rPr sz="614" spc="-7" dirty="0">
                <a:latin typeface="Arial"/>
                <a:cs typeface="Arial"/>
              </a:rPr>
              <a:t>wall. </a:t>
            </a:r>
            <a:r>
              <a:rPr sz="614" spc="14" dirty="0">
                <a:latin typeface="Arial"/>
                <a:cs typeface="Arial"/>
              </a:rPr>
              <a:t>If </a:t>
            </a:r>
            <a:r>
              <a:rPr sz="614" spc="-7" dirty="0">
                <a:latin typeface="Arial"/>
                <a:cs typeface="Arial"/>
              </a:rPr>
              <a:t>the </a:t>
            </a:r>
            <a:r>
              <a:rPr sz="614" spc="10" dirty="0">
                <a:latin typeface="Arial"/>
                <a:cs typeface="Arial"/>
              </a:rPr>
              <a:t>bottom </a:t>
            </a:r>
            <a:r>
              <a:rPr sz="614" spc="-3" dirty="0">
                <a:latin typeface="Arial"/>
                <a:cs typeface="Arial"/>
              </a:rPr>
              <a:t>of </a:t>
            </a:r>
            <a:r>
              <a:rPr sz="614" spc="-7" dirty="0">
                <a:latin typeface="Arial"/>
                <a:cs typeface="Arial"/>
              </a:rPr>
              <a:t>the </a:t>
            </a:r>
            <a:r>
              <a:rPr sz="614" spc="-17" dirty="0">
                <a:latin typeface="Arial"/>
                <a:cs typeface="Arial"/>
              </a:rPr>
              <a:t>pole </a:t>
            </a:r>
            <a:r>
              <a:rPr sz="614" spc="-27" dirty="0">
                <a:latin typeface="Arial"/>
                <a:cs typeface="Arial"/>
              </a:rPr>
              <a:t>is  </a:t>
            </a:r>
            <a:r>
              <a:rPr sz="614" spc="-24" dirty="0">
                <a:latin typeface="Arial"/>
                <a:cs typeface="Arial"/>
              </a:rPr>
              <a:t>8 </a:t>
            </a:r>
            <a:r>
              <a:rPr sz="614" spc="-10" dirty="0">
                <a:latin typeface="Arial"/>
                <a:cs typeface="Arial"/>
              </a:rPr>
              <a:t>feet </a:t>
            </a:r>
            <a:r>
              <a:rPr sz="614" spc="-37" dirty="0">
                <a:latin typeface="Arial"/>
                <a:cs typeface="Arial"/>
              </a:rPr>
              <a:t>away </a:t>
            </a:r>
            <a:r>
              <a:rPr sz="614" spc="3" dirty="0">
                <a:latin typeface="Arial"/>
                <a:cs typeface="Arial"/>
              </a:rPr>
              <a:t>from </a:t>
            </a:r>
            <a:r>
              <a:rPr sz="614" spc="-3" dirty="0">
                <a:latin typeface="Arial"/>
                <a:cs typeface="Arial"/>
              </a:rPr>
              <a:t>the </a:t>
            </a:r>
            <a:r>
              <a:rPr sz="614" spc="-7" dirty="0">
                <a:latin typeface="Arial"/>
                <a:cs typeface="Arial"/>
              </a:rPr>
              <a:t>wall, </a:t>
            </a:r>
            <a:r>
              <a:rPr sz="614" spc="-20" dirty="0">
                <a:latin typeface="Arial"/>
                <a:cs typeface="Arial"/>
              </a:rPr>
              <a:t>and </a:t>
            </a:r>
            <a:r>
              <a:rPr sz="614" spc="20" dirty="0">
                <a:latin typeface="Arial"/>
                <a:cs typeface="Arial"/>
              </a:rPr>
              <a:t>if </a:t>
            </a:r>
            <a:r>
              <a:rPr sz="614" spc="37" dirty="0">
                <a:latin typeface="Arial"/>
                <a:cs typeface="Arial"/>
              </a:rPr>
              <a:t>it </a:t>
            </a:r>
            <a:r>
              <a:rPr sz="614" spc="-24" dirty="0">
                <a:latin typeface="Arial"/>
                <a:cs typeface="Arial"/>
              </a:rPr>
              <a:t>is </a:t>
            </a:r>
            <a:r>
              <a:rPr sz="614" spc="-10" dirty="0">
                <a:latin typeface="Arial"/>
                <a:cs typeface="Arial"/>
              </a:rPr>
              <a:t>sliding </a:t>
            </a:r>
            <a:r>
              <a:rPr sz="614" spc="-37" dirty="0">
                <a:latin typeface="Arial"/>
                <a:cs typeface="Arial"/>
              </a:rPr>
              <a:t>away </a:t>
            </a:r>
            <a:r>
              <a:rPr sz="614" spc="3" dirty="0">
                <a:latin typeface="Arial"/>
                <a:cs typeface="Arial"/>
              </a:rPr>
              <a:t>from  </a:t>
            </a:r>
            <a:r>
              <a:rPr sz="614" spc="-14" dirty="0">
                <a:latin typeface="Arial"/>
                <a:cs typeface="Arial"/>
              </a:rPr>
              <a:t>the </a:t>
            </a:r>
            <a:r>
              <a:rPr sz="614" spc="-17" dirty="0">
                <a:latin typeface="Arial"/>
                <a:cs typeface="Arial"/>
              </a:rPr>
              <a:t>wall </a:t>
            </a:r>
            <a:r>
              <a:rPr sz="614" dirty="0">
                <a:latin typeface="Arial"/>
                <a:cs typeface="Arial"/>
              </a:rPr>
              <a:t>at </a:t>
            </a:r>
            <a:r>
              <a:rPr sz="614" spc="-34" dirty="0">
                <a:latin typeface="Arial"/>
                <a:cs typeface="Arial"/>
              </a:rPr>
              <a:t>7 </a:t>
            </a:r>
            <a:r>
              <a:rPr sz="614" spc="-17" dirty="0">
                <a:latin typeface="Arial"/>
                <a:cs typeface="Arial"/>
              </a:rPr>
              <a:t>feet </a:t>
            </a:r>
            <a:r>
              <a:rPr sz="614" spc="-24" dirty="0">
                <a:latin typeface="Arial"/>
                <a:cs typeface="Arial"/>
              </a:rPr>
              <a:t>per </a:t>
            </a:r>
            <a:r>
              <a:rPr sz="614" spc="-37" dirty="0">
                <a:latin typeface="Arial"/>
                <a:cs typeface="Arial"/>
              </a:rPr>
              <a:t>second, </a:t>
            </a:r>
            <a:r>
              <a:rPr sz="614" spc="-17" dirty="0">
                <a:latin typeface="Arial"/>
                <a:cs typeface="Arial"/>
              </a:rPr>
              <a:t>then </a:t>
            </a:r>
            <a:r>
              <a:rPr sz="614" spc="3" dirty="0">
                <a:latin typeface="Arial"/>
                <a:cs typeface="Arial"/>
              </a:rPr>
              <a:t>with </a:t>
            </a:r>
            <a:r>
              <a:rPr sz="614" spc="-10" dirty="0">
                <a:latin typeface="Arial"/>
                <a:cs typeface="Arial"/>
              </a:rPr>
              <a:t>what </a:t>
            </a:r>
            <a:r>
              <a:rPr sz="614" spc="-48" dirty="0">
                <a:latin typeface="Arial"/>
                <a:cs typeface="Arial"/>
              </a:rPr>
              <a:t>speed </a:t>
            </a:r>
            <a:r>
              <a:rPr sz="614" spc="-31" dirty="0">
                <a:latin typeface="Arial"/>
                <a:cs typeface="Arial"/>
              </a:rPr>
              <a:t>is </a:t>
            </a:r>
            <a:r>
              <a:rPr sz="614" spc="-14" dirty="0">
                <a:latin typeface="Arial"/>
                <a:cs typeface="Arial"/>
              </a:rPr>
              <a:t>the  </a:t>
            </a:r>
            <a:r>
              <a:rPr sz="614" spc="3" dirty="0">
                <a:latin typeface="Arial"/>
                <a:cs typeface="Arial"/>
              </a:rPr>
              <a:t>top </a:t>
            </a:r>
            <a:r>
              <a:rPr sz="614" spc="34" dirty="0">
                <a:latin typeface="Arial"/>
                <a:cs typeface="Arial"/>
              </a:rPr>
              <a:t>(</a:t>
            </a:r>
            <a:r>
              <a:rPr sz="614" spc="34" dirty="0">
                <a:latin typeface="DejaVu Serif"/>
                <a:cs typeface="DejaVu Serif"/>
              </a:rPr>
              <a:t>A</a:t>
            </a:r>
            <a:r>
              <a:rPr sz="614" spc="34" dirty="0">
                <a:latin typeface="Arial"/>
                <a:cs typeface="Arial"/>
              </a:rPr>
              <a:t>) </a:t>
            </a:r>
            <a:r>
              <a:rPr sz="614" spc="-20" dirty="0">
                <a:latin typeface="Arial"/>
                <a:cs typeface="Arial"/>
              </a:rPr>
              <a:t>going</a:t>
            </a:r>
            <a:r>
              <a:rPr sz="614" spc="72" dirty="0">
                <a:latin typeface="Arial"/>
                <a:cs typeface="Arial"/>
              </a:rPr>
              <a:t> </a:t>
            </a:r>
            <a:r>
              <a:rPr sz="614" spc="-31" dirty="0">
                <a:latin typeface="Arial"/>
                <a:cs typeface="Arial"/>
              </a:rPr>
              <a:t>down?</a:t>
            </a:r>
            <a:endParaRPr sz="614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362131" y="4868963"/>
            <a:ext cx="1284576" cy="642505"/>
          </a:xfrm>
          <a:custGeom>
            <a:avLst/>
            <a:gdLst/>
            <a:ahLst/>
            <a:cxnLst/>
            <a:rect l="l" t="t" r="r" b="b"/>
            <a:pathLst>
              <a:path w="1884045" h="942340">
                <a:moveTo>
                  <a:pt x="0" y="0"/>
                </a:moveTo>
                <a:lnTo>
                  <a:pt x="0" y="941957"/>
                </a:lnTo>
                <a:lnTo>
                  <a:pt x="1883916" y="94195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7" name="object 27"/>
          <p:cNvSpPr/>
          <p:nvPr/>
        </p:nvSpPr>
        <p:spPr>
          <a:xfrm>
            <a:off x="4362131" y="5061628"/>
            <a:ext cx="706581" cy="449840"/>
          </a:xfrm>
          <a:custGeom>
            <a:avLst/>
            <a:gdLst/>
            <a:ahLst/>
            <a:cxnLst/>
            <a:rect l="l" t="t" r="r" b="b"/>
            <a:pathLst>
              <a:path w="1036319" h="659765">
                <a:moveTo>
                  <a:pt x="0" y="0"/>
                </a:moveTo>
                <a:lnTo>
                  <a:pt x="1036190" y="659382"/>
                </a:lnTo>
              </a:path>
            </a:pathLst>
          </a:custGeom>
          <a:ln w="2540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8" name="object 28"/>
          <p:cNvSpPr/>
          <p:nvPr/>
        </p:nvSpPr>
        <p:spPr>
          <a:xfrm>
            <a:off x="5068623" y="5511207"/>
            <a:ext cx="257175" cy="0"/>
          </a:xfrm>
          <a:custGeom>
            <a:avLst/>
            <a:gdLst/>
            <a:ahLst/>
            <a:cxnLst/>
            <a:rect l="l" t="t" r="r" b="b"/>
            <a:pathLst>
              <a:path w="377189">
                <a:moveTo>
                  <a:pt x="0" y="0"/>
                </a:moveTo>
                <a:lnTo>
                  <a:pt x="376683" y="0"/>
                </a:lnTo>
              </a:path>
            </a:pathLst>
          </a:custGeom>
          <a:ln w="25400">
            <a:solidFill>
              <a:srgbClr val="FE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9" name="object 29"/>
          <p:cNvSpPr/>
          <p:nvPr/>
        </p:nvSpPr>
        <p:spPr>
          <a:xfrm>
            <a:off x="5341040" y="5485230"/>
            <a:ext cx="1732" cy="51955"/>
          </a:xfrm>
          <a:custGeom>
            <a:avLst/>
            <a:gdLst/>
            <a:ahLst/>
            <a:cxnLst/>
            <a:rect l="l" t="t" r="r" b="b"/>
            <a:pathLst>
              <a:path w="2539" h="76200">
                <a:moveTo>
                  <a:pt x="0" y="0"/>
                </a:moveTo>
                <a:lnTo>
                  <a:pt x="762" y="38100"/>
                </a:lnTo>
                <a:lnTo>
                  <a:pt x="0" y="76200"/>
                </a:lnTo>
                <a:lnTo>
                  <a:pt x="2540" y="38100"/>
                </a:lnTo>
                <a:lnTo>
                  <a:pt x="0" y="0"/>
                </a:lnTo>
                <a:close/>
              </a:path>
            </a:pathLst>
          </a:custGeom>
          <a:solidFill>
            <a:srgbClr val="FE0000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0" name="object 30"/>
          <p:cNvSpPr/>
          <p:nvPr/>
        </p:nvSpPr>
        <p:spPr>
          <a:xfrm>
            <a:off x="5341040" y="5485230"/>
            <a:ext cx="1732" cy="51955"/>
          </a:xfrm>
          <a:custGeom>
            <a:avLst/>
            <a:gdLst/>
            <a:ahLst/>
            <a:cxnLst/>
            <a:rect l="l" t="t" r="r" b="b"/>
            <a:pathLst>
              <a:path w="2539" h="76200">
                <a:moveTo>
                  <a:pt x="2540" y="38100"/>
                </a:moveTo>
                <a:lnTo>
                  <a:pt x="0" y="76200"/>
                </a:lnTo>
                <a:lnTo>
                  <a:pt x="762" y="38100"/>
                </a:lnTo>
                <a:lnTo>
                  <a:pt x="0" y="0"/>
                </a:lnTo>
                <a:lnTo>
                  <a:pt x="2540" y="38100"/>
                </a:lnTo>
              </a:path>
            </a:pathLst>
          </a:custGeom>
          <a:ln w="25400">
            <a:solidFill>
              <a:srgbClr val="FE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1" name="object 31"/>
          <p:cNvSpPr/>
          <p:nvPr/>
        </p:nvSpPr>
        <p:spPr>
          <a:xfrm>
            <a:off x="4362130" y="5061628"/>
            <a:ext cx="0" cy="192665"/>
          </a:xfrm>
          <a:custGeom>
            <a:avLst/>
            <a:gdLst/>
            <a:ahLst/>
            <a:cxnLst/>
            <a:rect l="l" t="t" r="r" b="b"/>
            <a:pathLst>
              <a:path h="282575">
                <a:moveTo>
                  <a:pt x="0" y="0"/>
                </a:moveTo>
                <a:lnTo>
                  <a:pt x="0" y="282575"/>
                </a:lnTo>
              </a:path>
            </a:pathLst>
          </a:custGeom>
          <a:ln w="25400">
            <a:solidFill>
              <a:srgbClr val="FE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2" name="object 32"/>
          <p:cNvSpPr/>
          <p:nvPr/>
        </p:nvSpPr>
        <p:spPr>
          <a:xfrm>
            <a:off x="4336153" y="5269879"/>
            <a:ext cx="51955" cy="1732"/>
          </a:xfrm>
          <a:custGeom>
            <a:avLst/>
            <a:gdLst/>
            <a:ahLst/>
            <a:cxnLst/>
            <a:rect l="l" t="t" r="r" b="b"/>
            <a:pathLst>
              <a:path w="76200" h="2540">
                <a:moveTo>
                  <a:pt x="0" y="0"/>
                </a:moveTo>
                <a:lnTo>
                  <a:pt x="38100" y="2540"/>
                </a:lnTo>
                <a:lnTo>
                  <a:pt x="64731" y="764"/>
                </a:lnTo>
                <a:lnTo>
                  <a:pt x="38100" y="764"/>
                </a:lnTo>
                <a:lnTo>
                  <a:pt x="0" y="0"/>
                </a:lnTo>
                <a:close/>
              </a:path>
              <a:path w="76200" h="2540">
                <a:moveTo>
                  <a:pt x="76200" y="0"/>
                </a:moveTo>
                <a:lnTo>
                  <a:pt x="38100" y="764"/>
                </a:lnTo>
                <a:lnTo>
                  <a:pt x="64731" y="764"/>
                </a:lnTo>
                <a:lnTo>
                  <a:pt x="76200" y="0"/>
                </a:lnTo>
                <a:close/>
              </a:path>
            </a:pathLst>
          </a:custGeom>
          <a:solidFill>
            <a:srgbClr val="FE0000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3" name="object 33"/>
          <p:cNvSpPr/>
          <p:nvPr/>
        </p:nvSpPr>
        <p:spPr>
          <a:xfrm>
            <a:off x="4336153" y="5269879"/>
            <a:ext cx="51955" cy="1732"/>
          </a:xfrm>
          <a:custGeom>
            <a:avLst/>
            <a:gdLst/>
            <a:ahLst/>
            <a:cxnLst/>
            <a:rect l="l" t="t" r="r" b="b"/>
            <a:pathLst>
              <a:path w="76200" h="2540">
                <a:moveTo>
                  <a:pt x="38100" y="2540"/>
                </a:moveTo>
                <a:lnTo>
                  <a:pt x="0" y="0"/>
                </a:lnTo>
                <a:lnTo>
                  <a:pt x="38100" y="764"/>
                </a:lnTo>
                <a:lnTo>
                  <a:pt x="76200" y="0"/>
                </a:lnTo>
                <a:lnTo>
                  <a:pt x="38100" y="2540"/>
                </a:lnTo>
              </a:path>
            </a:pathLst>
          </a:custGeom>
          <a:ln w="25400">
            <a:solidFill>
              <a:srgbClr val="FE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4" name="object 34"/>
          <p:cNvSpPr/>
          <p:nvPr/>
        </p:nvSpPr>
        <p:spPr>
          <a:xfrm>
            <a:off x="4349314" y="5048811"/>
            <a:ext cx="25977" cy="25977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8797" y="0"/>
                </a:moveTo>
                <a:lnTo>
                  <a:pt x="11481" y="1477"/>
                </a:lnTo>
                <a:lnTo>
                  <a:pt x="5506" y="5506"/>
                </a:lnTo>
                <a:lnTo>
                  <a:pt x="1477" y="11481"/>
                </a:lnTo>
                <a:lnTo>
                  <a:pt x="0" y="18797"/>
                </a:lnTo>
                <a:lnTo>
                  <a:pt x="1477" y="26112"/>
                </a:lnTo>
                <a:lnTo>
                  <a:pt x="5506" y="32087"/>
                </a:lnTo>
                <a:lnTo>
                  <a:pt x="11481" y="36116"/>
                </a:lnTo>
                <a:lnTo>
                  <a:pt x="18797" y="37594"/>
                </a:lnTo>
                <a:lnTo>
                  <a:pt x="26112" y="36116"/>
                </a:lnTo>
                <a:lnTo>
                  <a:pt x="32087" y="32087"/>
                </a:lnTo>
                <a:lnTo>
                  <a:pt x="36116" y="26112"/>
                </a:lnTo>
                <a:lnTo>
                  <a:pt x="37594" y="18797"/>
                </a:lnTo>
                <a:lnTo>
                  <a:pt x="36116" y="11481"/>
                </a:lnTo>
                <a:lnTo>
                  <a:pt x="32087" y="5506"/>
                </a:lnTo>
                <a:lnTo>
                  <a:pt x="26112" y="1477"/>
                </a:lnTo>
                <a:lnTo>
                  <a:pt x="18797" y="0"/>
                </a:lnTo>
                <a:close/>
              </a:path>
            </a:pathLst>
          </a:custGeom>
          <a:solidFill>
            <a:srgbClr val="FEFEFE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5" name="object 35"/>
          <p:cNvSpPr/>
          <p:nvPr/>
        </p:nvSpPr>
        <p:spPr>
          <a:xfrm>
            <a:off x="4349314" y="5048811"/>
            <a:ext cx="25977" cy="25977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37717" y="18797"/>
                </a:moveTo>
                <a:lnTo>
                  <a:pt x="36116" y="11481"/>
                </a:lnTo>
                <a:lnTo>
                  <a:pt x="32087" y="5506"/>
                </a:lnTo>
                <a:lnTo>
                  <a:pt x="26112" y="1477"/>
                </a:lnTo>
                <a:lnTo>
                  <a:pt x="18797" y="0"/>
                </a:lnTo>
                <a:lnTo>
                  <a:pt x="11481" y="1477"/>
                </a:lnTo>
                <a:lnTo>
                  <a:pt x="5506" y="5506"/>
                </a:lnTo>
                <a:lnTo>
                  <a:pt x="1477" y="11481"/>
                </a:lnTo>
                <a:lnTo>
                  <a:pt x="0" y="18797"/>
                </a:lnTo>
                <a:lnTo>
                  <a:pt x="1477" y="26112"/>
                </a:lnTo>
                <a:lnTo>
                  <a:pt x="5506" y="32087"/>
                </a:lnTo>
                <a:lnTo>
                  <a:pt x="11481" y="36116"/>
                </a:lnTo>
                <a:lnTo>
                  <a:pt x="18797" y="37594"/>
                </a:lnTo>
                <a:lnTo>
                  <a:pt x="26112" y="36116"/>
                </a:lnTo>
                <a:lnTo>
                  <a:pt x="32087" y="32087"/>
                </a:lnTo>
                <a:lnTo>
                  <a:pt x="36116" y="26112"/>
                </a:lnTo>
                <a:lnTo>
                  <a:pt x="37594" y="18797"/>
                </a:lnTo>
              </a:path>
            </a:pathLst>
          </a:custGeom>
          <a:ln w="12700">
            <a:solidFill>
              <a:srgbClr val="FE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6" name="object 36"/>
          <p:cNvSpPr/>
          <p:nvPr/>
        </p:nvSpPr>
        <p:spPr>
          <a:xfrm>
            <a:off x="5055807" y="5498391"/>
            <a:ext cx="25977" cy="25977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8797" y="0"/>
                </a:moveTo>
                <a:lnTo>
                  <a:pt x="11481" y="1477"/>
                </a:lnTo>
                <a:lnTo>
                  <a:pt x="5506" y="5506"/>
                </a:lnTo>
                <a:lnTo>
                  <a:pt x="1477" y="11481"/>
                </a:lnTo>
                <a:lnTo>
                  <a:pt x="0" y="18797"/>
                </a:lnTo>
                <a:lnTo>
                  <a:pt x="1477" y="26112"/>
                </a:lnTo>
                <a:lnTo>
                  <a:pt x="5506" y="32087"/>
                </a:lnTo>
                <a:lnTo>
                  <a:pt x="11481" y="36116"/>
                </a:lnTo>
                <a:lnTo>
                  <a:pt x="18797" y="37594"/>
                </a:lnTo>
                <a:lnTo>
                  <a:pt x="26112" y="36116"/>
                </a:lnTo>
                <a:lnTo>
                  <a:pt x="32087" y="32087"/>
                </a:lnTo>
                <a:lnTo>
                  <a:pt x="36116" y="26112"/>
                </a:lnTo>
                <a:lnTo>
                  <a:pt x="37594" y="18797"/>
                </a:lnTo>
                <a:lnTo>
                  <a:pt x="36116" y="11481"/>
                </a:lnTo>
                <a:lnTo>
                  <a:pt x="32087" y="5506"/>
                </a:lnTo>
                <a:lnTo>
                  <a:pt x="26112" y="1477"/>
                </a:lnTo>
                <a:lnTo>
                  <a:pt x="18797" y="0"/>
                </a:lnTo>
                <a:close/>
              </a:path>
            </a:pathLst>
          </a:custGeom>
          <a:solidFill>
            <a:srgbClr val="FEFEFE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7" name="object 37"/>
          <p:cNvSpPr/>
          <p:nvPr/>
        </p:nvSpPr>
        <p:spPr>
          <a:xfrm>
            <a:off x="5055807" y="5498391"/>
            <a:ext cx="25977" cy="25977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37594" y="18797"/>
                </a:moveTo>
                <a:lnTo>
                  <a:pt x="36116" y="11481"/>
                </a:lnTo>
                <a:lnTo>
                  <a:pt x="32087" y="5506"/>
                </a:lnTo>
                <a:lnTo>
                  <a:pt x="26112" y="1477"/>
                </a:lnTo>
                <a:lnTo>
                  <a:pt x="18797" y="0"/>
                </a:lnTo>
                <a:lnTo>
                  <a:pt x="11481" y="1477"/>
                </a:lnTo>
                <a:lnTo>
                  <a:pt x="5506" y="5506"/>
                </a:lnTo>
                <a:lnTo>
                  <a:pt x="1477" y="11481"/>
                </a:lnTo>
                <a:lnTo>
                  <a:pt x="0" y="18797"/>
                </a:lnTo>
                <a:lnTo>
                  <a:pt x="1477" y="26112"/>
                </a:lnTo>
                <a:lnTo>
                  <a:pt x="5506" y="32087"/>
                </a:lnTo>
                <a:lnTo>
                  <a:pt x="11481" y="36116"/>
                </a:lnTo>
                <a:lnTo>
                  <a:pt x="18797" y="37594"/>
                </a:lnTo>
                <a:lnTo>
                  <a:pt x="26112" y="36116"/>
                </a:lnTo>
                <a:lnTo>
                  <a:pt x="32087" y="32087"/>
                </a:lnTo>
                <a:lnTo>
                  <a:pt x="36116" y="26112"/>
                </a:lnTo>
                <a:lnTo>
                  <a:pt x="37594" y="18797"/>
                </a:lnTo>
              </a:path>
            </a:pathLst>
          </a:custGeom>
          <a:ln w="12700">
            <a:solidFill>
              <a:srgbClr val="FE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8" name="object 38"/>
          <p:cNvSpPr txBox="1"/>
          <p:nvPr/>
        </p:nvSpPr>
        <p:spPr>
          <a:xfrm>
            <a:off x="4378833" y="4951637"/>
            <a:ext cx="77498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27" dirty="0">
                <a:latin typeface="DejaVu Serif"/>
                <a:cs typeface="DejaVu Serif"/>
              </a:rPr>
              <a:t>A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48" name="object 48"/>
          <p:cNvSpPr txBox="1">
            <a:spLocks noGrp="1"/>
          </p:cNvSpPr>
          <p:nvPr>
            <p:ph type="sldNum" sz="quarter" idx="4294967295"/>
          </p:nvPr>
        </p:nvSpPr>
        <p:spPr>
          <a:xfrm>
            <a:off x="3446318" y="0"/>
            <a:ext cx="0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318">
              <a:lnSpc>
                <a:spcPts val="522"/>
              </a:lnSpc>
            </a:pPr>
            <a:fld id="{81D60167-4931-47E6-BA6A-407CBD079E47}" type="slidenum">
              <a:rPr spc="31" dirty="0"/>
              <a:pPr marL="17318">
                <a:lnSpc>
                  <a:spcPts val="522"/>
                </a:lnSpc>
              </a:pPr>
              <a:t>4</a:t>
            </a:fld>
            <a:endParaRPr spc="31" dirty="0"/>
          </a:p>
        </p:txBody>
      </p:sp>
      <p:sp>
        <p:nvSpPr>
          <p:cNvPr id="39" name="object 39"/>
          <p:cNvSpPr txBox="1"/>
          <p:nvPr/>
        </p:nvSpPr>
        <p:spPr>
          <a:xfrm>
            <a:off x="5074062" y="5390913"/>
            <a:ext cx="77932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24" dirty="0">
                <a:latin typeface="DejaVu Serif"/>
                <a:cs typeface="DejaVu Serif"/>
              </a:rPr>
              <a:t>B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722097" y="5184212"/>
            <a:ext cx="664585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i="1" spc="-20" dirty="0">
                <a:latin typeface="Arial"/>
                <a:cs typeface="Arial"/>
              </a:rPr>
              <a:t>pole </a:t>
            </a:r>
            <a:r>
              <a:rPr sz="614" i="1" spc="-3" dirty="0">
                <a:latin typeface="Arial"/>
                <a:cs typeface="Arial"/>
              </a:rPr>
              <a:t>of </a:t>
            </a:r>
            <a:r>
              <a:rPr sz="614" i="1" spc="-10" dirty="0">
                <a:latin typeface="Arial"/>
                <a:cs typeface="Arial"/>
              </a:rPr>
              <a:t>length </a:t>
            </a:r>
            <a:r>
              <a:rPr sz="614" i="1" spc="-31" dirty="0">
                <a:latin typeface="Arial"/>
                <a:cs typeface="Arial"/>
              </a:rPr>
              <a:t>10</a:t>
            </a:r>
            <a:r>
              <a:rPr sz="614" i="1" spc="-10" dirty="0">
                <a:latin typeface="Arial"/>
                <a:cs typeface="Arial"/>
              </a:rPr>
              <a:t> </a:t>
            </a:r>
            <a:r>
              <a:rPr sz="614" i="1" spc="37" dirty="0">
                <a:latin typeface="Arial"/>
                <a:cs typeface="Arial"/>
              </a:rPr>
              <a:t>ft</a:t>
            </a:r>
            <a:endParaRPr sz="614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197676" y="5201469"/>
            <a:ext cx="150668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-34" dirty="0">
                <a:latin typeface="DejaVu Serif"/>
                <a:cs typeface="DejaVu Serif"/>
              </a:rPr>
              <a:t>a</a:t>
            </a:r>
            <a:r>
              <a:rPr sz="614" spc="37" dirty="0">
                <a:latin typeface="Times New Roman"/>
                <a:cs typeface="Times New Roman"/>
              </a:rPr>
              <a:t>(</a:t>
            </a:r>
            <a:r>
              <a:rPr sz="614" spc="-20" dirty="0">
                <a:latin typeface="DejaVu Serif"/>
                <a:cs typeface="DejaVu Serif"/>
              </a:rPr>
              <a:t>t</a:t>
            </a:r>
            <a:r>
              <a:rPr sz="614" spc="37" dirty="0">
                <a:latin typeface="Times New Roman"/>
                <a:cs typeface="Times New Roman"/>
              </a:rPr>
              <a:t>)</a:t>
            </a:r>
            <a:endParaRPr sz="614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670333" y="5528939"/>
            <a:ext cx="142442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-126" dirty="0">
                <a:latin typeface="DejaVu Serif"/>
                <a:cs typeface="DejaVu Serif"/>
              </a:rPr>
              <a:t>b</a:t>
            </a:r>
            <a:r>
              <a:rPr sz="614" spc="37" dirty="0">
                <a:latin typeface="Times New Roman"/>
                <a:cs typeface="Times New Roman"/>
              </a:rPr>
              <a:t>(</a:t>
            </a:r>
            <a:r>
              <a:rPr sz="614" spc="-20" dirty="0">
                <a:latin typeface="DejaVu Serif"/>
                <a:cs typeface="DejaVu Serif"/>
              </a:rPr>
              <a:t>t</a:t>
            </a:r>
            <a:r>
              <a:rPr sz="614" spc="37" dirty="0">
                <a:latin typeface="Times New Roman"/>
                <a:cs typeface="Times New Roman"/>
              </a:rPr>
              <a:t>)</a:t>
            </a:r>
            <a:endParaRPr sz="614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960608" y="5708285"/>
            <a:ext cx="1988993" cy="388894"/>
          </a:xfrm>
          <a:prstGeom prst="rect">
            <a:avLst/>
          </a:prstGeom>
        </p:spPr>
        <p:txBody>
          <a:bodyPr vert="horz" wrap="square" lIns="0" tIns="6927" rIns="0" bIns="0" rtlCol="0">
            <a:spAutoFit/>
          </a:bodyPr>
          <a:lstStyle/>
          <a:p>
            <a:pPr marL="106937" marR="3464" indent="-98711" algn="just">
              <a:lnSpc>
                <a:spcPct val="101499"/>
              </a:lnSpc>
              <a:spcBef>
                <a:spcPts val="55"/>
              </a:spcBef>
            </a:pPr>
            <a:r>
              <a:rPr sz="614" b="1" dirty="0">
                <a:latin typeface="Arial"/>
                <a:cs typeface="Arial"/>
              </a:rPr>
              <a:t>199. </a:t>
            </a:r>
            <a:r>
              <a:rPr sz="614" dirty="0">
                <a:latin typeface="Arial"/>
                <a:cs typeface="Arial"/>
              </a:rPr>
              <a:t>A </a:t>
            </a:r>
            <a:r>
              <a:rPr sz="614" spc="-27" dirty="0">
                <a:latin typeface="Arial"/>
                <a:cs typeface="Arial"/>
              </a:rPr>
              <a:t>pole </a:t>
            </a:r>
            <a:r>
              <a:rPr sz="614" dirty="0">
                <a:latin typeface="Times New Roman"/>
                <a:cs typeface="Times New Roman"/>
              </a:rPr>
              <a:t>10 </a:t>
            </a:r>
            <a:r>
              <a:rPr sz="614" spc="-17" dirty="0">
                <a:latin typeface="Arial"/>
                <a:cs typeface="Arial"/>
              </a:rPr>
              <a:t>feet </a:t>
            </a:r>
            <a:r>
              <a:rPr sz="614" spc="-20" dirty="0">
                <a:latin typeface="Arial"/>
                <a:cs typeface="Arial"/>
              </a:rPr>
              <a:t>long </a:t>
            </a:r>
            <a:r>
              <a:rPr sz="614" spc="-31" dirty="0">
                <a:latin typeface="Arial"/>
                <a:cs typeface="Arial"/>
              </a:rPr>
              <a:t>rests </a:t>
            </a:r>
            <a:r>
              <a:rPr sz="614" spc="-24" dirty="0">
                <a:latin typeface="Arial"/>
                <a:cs typeface="Arial"/>
              </a:rPr>
              <a:t>against </a:t>
            </a:r>
            <a:r>
              <a:rPr sz="614" spc="-48" dirty="0">
                <a:latin typeface="Arial"/>
                <a:cs typeface="Arial"/>
              </a:rPr>
              <a:t>a </a:t>
            </a:r>
            <a:r>
              <a:rPr sz="614" spc="-14" dirty="0">
                <a:latin typeface="Arial"/>
                <a:cs typeface="Arial"/>
              </a:rPr>
              <a:t>vertical wall. </a:t>
            </a:r>
            <a:r>
              <a:rPr sz="614" spc="7" dirty="0">
                <a:latin typeface="Arial"/>
                <a:cs typeface="Arial"/>
              </a:rPr>
              <a:t>If </a:t>
            </a:r>
            <a:r>
              <a:rPr sz="614" spc="-14" dirty="0">
                <a:latin typeface="Arial"/>
                <a:cs typeface="Arial"/>
              </a:rPr>
              <a:t>the  </a:t>
            </a:r>
            <a:r>
              <a:rPr sz="614" dirty="0">
                <a:latin typeface="Arial"/>
                <a:cs typeface="Arial"/>
              </a:rPr>
              <a:t>bottom </a:t>
            </a:r>
            <a:r>
              <a:rPr sz="614" spc="-10" dirty="0">
                <a:latin typeface="Arial"/>
                <a:cs typeface="Arial"/>
              </a:rPr>
              <a:t>of </a:t>
            </a:r>
            <a:r>
              <a:rPr sz="614" spc="-14" dirty="0">
                <a:latin typeface="Arial"/>
                <a:cs typeface="Arial"/>
              </a:rPr>
              <a:t>the </a:t>
            </a:r>
            <a:r>
              <a:rPr sz="614" spc="-27" dirty="0">
                <a:latin typeface="Arial"/>
                <a:cs typeface="Arial"/>
              </a:rPr>
              <a:t>pole </a:t>
            </a:r>
            <a:r>
              <a:rPr sz="614" spc="-37" dirty="0">
                <a:latin typeface="Arial"/>
                <a:cs typeface="Arial"/>
              </a:rPr>
              <a:t>slides </a:t>
            </a:r>
            <a:r>
              <a:rPr sz="614" spc="-51" dirty="0">
                <a:latin typeface="Arial"/>
                <a:cs typeface="Arial"/>
              </a:rPr>
              <a:t>away </a:t>
            </a:r>
            <a:r>
              <a:rPr sz="614" spc="-10" dirty="0">
                <a:latin typeface="Arial"/>
                <a:cs typeface="Arial"/>
              </a:rPr>
              <a:t>from </a:t>
            </a:r>
            <a:r>
              <a:rPr sz="614" spc="-14" dirty="0">
                <a:latin typeface="Arial"/>
                <a:cs typeface="Arial"/>
              </a:rPr>
              <a:t>the </a:t>
            </a:r>
            <a:r>
              <a:rPr sz="614" spc="-17" dirty="0">
                <a:latin typeface="Arial"/>
                <a:cs typeface="Arial"/>
              </a:rPr>
              <a:t>wall </a:t>
            </a:r>
            <a:r>
              <a:rPr sz="614" dirty="0">
                <a:latin typeface="Arial"/>
                <a:cs typeface="Arial"/>
              </a:rPr>
              <a:t>at </a:t>
            </a:r>
            <a:r>
              <a:rPr sz="614" spc="-48" dirty="0">
                <a:latin typeface="Arial"/>
                <a:cs typeface="Arial"/>
              </a:rPr>
              <a:t>a speed </a:t>
            </a:r>
            <a:r>
              <a:rPr sz="614" spc="-10" dirty="0">
                <a:latin typeface="Arial"/>
                <a:cs typeface="Arial"/>
              </a:rPr>
              <a:t>of  </a:t>
            </a:r>
            <a:r>
              <a:rPr sz="614" spc="3" dirty="0">
                <a:latin typeface="Times New Roman"/>
                <a:cs typeface="Times New Roman"/>
              </a:rPr>
              <a:t>2 </a:t>
            </a:r>
            <a:r>
              <a:rPr sz="614" spc="27" dirty="0">
                <a:latin typeface="Arial"/>
                <a:cs typeface="Arial"/>
              </a:rPr>
              <a:t>ft/s, </a:t>
            </a:r>
            <a:r>
              <a:rPr sz="614" spc="-31" dirty="0">
                <a:latin typeface="Arial"/>
                <a:cs typeface="Arial"/>
              </a:rPr>
              <a:t>how </a:t>
            </a:r>
            <a:r>
              <a:rPr sz="614" spc="-10" dirty="0">
                <a:latin typeface="Arial"/>
                <a:cs typeface="Arial"/>
              </a:rPr>
              <a:t>fast </a:t>
            </a:r>
            <a:r>
              <a:rPr sz="614" spc="-31" dirty="0">
                <a:latin typeface="Arial"/>
                <a:cs typeface="Arial"/>
              </a:rPr>
              <a:t>is </a:t>
            </a:r>
            <a:r>
              <a:rPr sz="614" spc="-10" dirty="0">
                <a:latin typeface="Arial"/>
                <a:cs typeface="Arial"/>
              </a:rPr>
              <a:t>the </a:t>
            </a:r>
            <a:r>
              <a:rPr sz="614" spc="-31" dirty="0">
                <a:latin typeface="Arial"/>
                <a:cs typeface="Arial"/>
              </a:rPr>
              <a:t>angle between </a:t>
            </a:r>
            <a:r>
              <a:rPr sz="614" spc="-10" dirty="0">
                <a:latin typeface="Arial"/>
                <a:cs typeface="Arial"/>
              </a:rPr>
              <a:t>the </a:t>
            </a:r>
            <a:r>
              <a:rPr sz="614" dirty="0">
                <a:latin typeface="Arial"/>
                <a:cs typeface="Arial"/>
              </a:rPr>
              <a:t>top </a:t>
            </a:r>
            <a:r>
              <a:rPr sz="614" spc="-7" dirty="0">
                <a:latin typeface="Arial"/>
                <a:cs typeface="Arial"/>
              </a:rPr>
              <a:t>of </a:t>
            </a:r>
            <a:r>
              <a:rPr sz="614" spc="-10" dirty="0">
                <a:latin typeface="Arial"/>
                <a:cs typeface="Arial"/>
              </a:rPr>
              <a:t>the </a:t>
            </a:r>
            <a:r>
              <a:rPr sz="614" spc="-24" dirty="0">
                <a:latin typeface="Arial"/>
                <a:cs typeface="Arial"/>
              </a:rPr>
              <a:t>pole  </a:t>
            </a:r>
            <a:r>
              <a:rPr sz="614" spc="-27" dirty="0">
                <a:latin typeface="Arial"/>
                <a:cs typeface="Arial"/>
              </a:rPr>
              <a:t>and </a:t>
            </a:r>
            <a:r>
              <a:rPr sz="614" spc="-10" dirty="0">
                <a:latin typeface="Arial"/>
                <a:cs typeface="Arial"/>
              </a:rPr>
              <a:t>the </a:t>
            </a:r>
            <a:r>
              <a:rPr sz="614" spc="-14" dirty="0">
                <a:latin typeface="Arial"/>
                <a:cs typeface="Arial"/>
              </a:rPr>
              <a:t>wall </a:t>
            </a:r>
            <a:r>
              <a:rPr sz="614" spc="-20" dirty="0">
                <a:latin typeface="Arial"/>
                <a:cs typeface="Arial"/>
              </a:rPr>
              <a:t>changing </a:t>
            </a:r>
            <a:r>
              <a:rPr sz="614" spc="-31" dirty="0">
                <a:latin typeface="Arial"/>
                <a:cs typeface="Arial"/>
              </a:rPr>
              <a:t>when </a:t>
            </a:r>
            <a:r>
              <a:rPr sz="614" spc="-10" dirty="0">
                <a:latin typeface="Arial"/>
                <a:cs typeface="Arial"/>
              </a:rPr>
              <a:t>the </a:t>
            </a:r>
            <a:r>
              <a:rPr sz="614" spc="-27" dirty="0">
                <a:latin typeface="Arial"/>
                <a:cs typeface="Arial"/>
              </a:rPr>
              <a:t>angle is </a:t>
            </a:r>
            <a:r>
              <a:rPr sz="614" spc="27" dirty="0">
                <a:latin typeface="DejaVu Serif"/>
                <a:cs typeface="DejaVu Serif"/>
              </a:rPr>
              <a:t>π/</a:t>
            </a:r>
            <a:r>
              <a:rPr sz="614" spc="27" dirty="0">
                <a:latin typeface="Times New Roman"/>
                <a:cs typeface="Times New Roman"/>
              </a:rPr>
              <a:t>4</a:t>
            </a:r>
            <a:r>
              <a:rPr sz="614" spc="-44" dirty="0">
                <a:latin typeface="Times New Roman"/>
                <a:cs typeface="Times New Roman"/>
              </a:rPr>
              <a:t> </a:t>
            </a:r>
            <a:r>
              <a:rPr sz="614" spc="-27" dirty="0">
                <a:latin typeface="Arial"/>
                <a:cs typeface="Arial"/>
              </a:rPr>
              <a:t>radians?</a:t>
            </a:r>
            <a:endParaRPr sz="614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468384" y="3343590"/>
            <a:ext cx="50656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i="1" spc="112" dirty="0">
                <a:latin typeface="Arial"/>
                <a:cs typeface="Arial"/>
              </a:rPr>
              <a:t>◦</a:t>
            </a:r>
            <a:endParaRPr sz="409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142118" y="623425"/>
            <a:ext cx="2004580" cy="3702878"/>
          </a:xfrm>
          <a:prstGeom prst="rect">
            <a:avLst/>
          </a:prstGeom>
        </p:spPr>
        <p:txBody>
          <a:bodyPr vert="horz" wrap="square" lIns="0" tIns="6927" rIns="0" bIns="0" rtlCol="0">
            <a:spAutoFit/>
          </a:bodyPr>
          <a:lstStyle/>
          <a:p>
            <a:pPr marL="109102" marR="16885" indent="-100443" algn="just">
              <a:lnSpc>
                <a:spcPct val="101499"/>
              </a:lnSpc>
              <a:spcBef>
                <a:spcPts val="55"/>
              </a:spcBef>
              <a:buFont typeface="Arial"/>
              <a:buAutoNum type="arabicPeriod" startAt="200"/>
              <a:tabLst>
                <a:tab pos="215606" algn="l"/>
              </a:tabLst>
            </a:pPr>
            <a:r>
              <a:rPr sz="614" spc="14" dirty="0">
                <a:latin typeface="Arial"/>
                <a:cs typeface="Arial"/>
              </a:rPr>
              <a:t>A </a:t>
            </a:r>
            <a:r>
              <a:rPr sz="614" spc="-17" dirty="0">
                <a:latin typeface="Arial"/>
                <a:cs typeface="Arial"/>
              </a:rPr>
              <a:t>pole </a:t>
            </a:r>
            <a:r>
              <a:rPr sz="614" spc="10" dirty="0">
                <a:latin typeface="Times New Roman"/>
                <a:cs typeface="Times New Roman"/>
              </a:rPr>
              <a:t>13 </a:t>
            </a:r>
            <a:r>
              <a:rPr sz="614" spc="-20" dirty="0">
                <a:latin typeface="Arial"/>
                <a:cs typeface="Arial"/>
              </a:rPr>
              <a:t>meters </a:t>
            </a:r>
            <a:r>
              <a:rPr sz="614" spc="-14" dirty="0">
                <a:latin typeface="Arial"/>
                <a:cs typeface="Arial"/>
              </a:rPr>
              <a:t>long </a:t>
            </a:r>
            <a:r>
              <a:rPr sz="614" spc="-27" dirty="0">
                <a:latin typeface="Arial"/>
                <a:cs typeface="Arial"/>
              </a:rPr>
              <a:t>is </a:t>
            </a:r>
            <a:r>
              <a:rPr sz="614" spc="-17" dirty="0">
                <a:latin typeface="Arial"/>
                <a:cs typeface="Arial"/>
              </a:rPr>
              <a:t>leaning against </a:t>
            </a:r>
            <a:r>
              <a:rPr sz="614" spc="-37" dirty="0">
                <a:latin typeface="Arial"/>
                <a:cs typeface="Arial"/>
              </a:rPr>
              <a:t>a </a:t>
            </a:r>
            <a:r>
              <a:rPr sz="614" spc="-7" dirty="0">
                <a:latin typeface="Arial"/>
                <a:cs typeface="Arial"/>
              </a:rPr>
              <a:t>wall. The  </a:t>
            </a:r>
            <a:r>
              <a:rPr sz="614" dirty="0">
                <a:latin typeface="Arial"/>
                <a:cs typeface="Arial"/>
              </a:rPr>
              <a:t>bottom </a:t>
            </a:r>
            <a:r>
              <a:rPr sz="614" spc="-10" dirty="0">
                <a:latin typeface="Arial"/>
                <a:cs typeface="Arial"/>
              </a:rPr>
              <a:t>of </a:t>
            </a:r>
            <a:r>
              <a:rPr sz="614" spc="-14" dirty="0">
                <a:latin typeface="Arial"/>
                <a:cs typeface="Arial"/>
              </a:rPr>
              <a:t>the </a:t>
            </a:r>
            <a:r>
              <a:rPr sz="614" spc="-24" dirty="0">
                <a:latin typeface="Arial"/>
                <a:cs typeface="Arial"/>
              </a:rPr>
              <a:t>pole </a:t>
            </a:r>
            <a:r>
              <a:rPr sz="614" spc="-31" dirty="0">
                <a:latin typeface="Arial"/>
                <a:cs typeface="Arial"/>
              </a:rPr>
              <a:t>is </a:t>
            </a:r>
            <a:r>
              <a:rPr sz="614" spc="-20" dirty="0">
                <a:latin typeface="Arial"/>
                <a:cs typeface="Arial"/>
              </a:rPr>
              <a:t>pulled </a:t>
            </a:r>
            <a:r>
              <a:rPr sz="614" spc="-27" dirty="0">
                <a:latin typeface="Arial"/>
                <a:cs typeface="Arial"/>
              </a:rPr>
              <a:t>along </a:t>
            </a:r>
            <a:r>
              <a:rPr sz="614" spc="-14" dirty="0">
                <a:latin typeface="Arial"/>
                <a:cs typeface="Arial"/>
              </a:rPr>
              <a:t>the </a:t>
            </a:r>
            <a:r>
              <a:rPr sz="614" spc="-24" dirty="0">
                <a:latin typeface="Arial"/>
                <a:cs typeface="Arial"/>
              </a:rPr>
              <a:t>ground </a:t>
            </a:r>
            <a:r>
              <a:rPr sz="614" spc="-48" dirty="0">
                <a:latin typeface="Arial"/>
                <a:cs typeface="Arial"/>
              </a:rPr>
              <a:t>away </a:t>
            </a:r>
            <a:r>
              <a:rPr sz="614" spc="-7" dirty="0">
                <a:latin typeface="Arial"/>
                <a:cs typeface="Arial"/>
              </a:rPr>
              <a:t>from  </a:t>
            </a:r>
            <a:r>
              <a:rPr sz="614" spc="-3" dirty="0">
                <a:latin typeface="Arial"/>
                <a:cs typeface="Arial"/>
              </a:rPr>
              <a:t>the </a:t>
            </a:r>
            <a:r>
              <a:rPr sz="614" spc="-7" dirty="0">
                <a:latin typeface="Arial"/>
                <a:cs typeface="Arial"/>
              </a:rPr>
              <a:t>wall </a:t>
            </a:r>
            <a:r>
              <a:rPr sz="614" spc="10" dirty="0">
                <a:latin typeface="Arial"/>
                <a:cs typeface="Arial"/>
              </a:rPr>
              <a:t>at </a:t>
            </a:r>
            <a:r>
              <a:rPr sz="614" spc="-3" dirty="0">
                <a:latin typeface="Arial"/>
                <a:cs typeface="Arial"/>
              </a:rPr>
              <a:t>the </a:t>
            </a:r>
            <a:r>
              <a:rPr sz="614" spc="-7" dirty="0">
                <a:latin typeface="Arial"/>
                <a:cs typeface="Arial"/>
              </a:rPr>
              <a:t>rate </a:t>
            </a:r>
            <a:r>
              <a:rPr sz="614" dirty="0">
                <a:latin typeface="Arial"/>
                <a:cs typeface="Arial"/>
              </a:rPr>
              <a:t>of </a:t>
            </a:r>
            <a:r>
              <a:rPr sz="614" spc="10" dirty="0">
                <a:latin typeface="Times New Roman"/>
                <a:cs typeface="Times New Roman"/>
              </a:rPr>
              <a:t>2 </a:t>
            </a:r>
            <a:r>
              <a:rPr sz="614" spc="20" dirty="0">
                <a:latin typeface="Arial"/>
                <a:cs typeface="Arial"/>
              </a:rPr>
              <a:t>m/s. </a:t>
            </a:r>
            <a:r>
              <a:rPr sz="614" spc="-14" dirty="0">
                <a:latin typeface="Arial"/>
                <a:cs typeface="Arial"/>
              </a:rPr>
              <a:t>How </a:t>
            </a:r>
            <a:r>
              <a:rPr sz="614" spc="-3" dirty="0">
                <a:latin typeface="Arial"/>
                <a:cs typeface="Arial"/>
              </a:rPr>
              <a:t>fast </a:t>
            </a:r>
            <a:r>
              <a:rPr sz="614" spc="-24" dirty="0">
                <a:latin typeface="Arial"/>
                <a:cs typeface="Arial"/>
              </a:rPr>
              <a:t>is </a:t>
            </a:r>
            <a:r>
              <a:rPr sz="614" spc="3" dirty="0">
                <a:latin typeface="Arial"/>
                <a:cs typeface="Arial"/>
              </a:rPr>
              <a:t>its </a:t>
            </a:r>
            <a:r>
              <a:rPr sz="614" spc="-7" dirty="0">
                <a:latin typeface="Arial"/>
                <a:cs typeface="Arial"/>
              </a:rPr>
              <a:t>height </a:t>
            </a:r>
            <a:r>
              <a:rPr sz="614" spc="-17" dirty="0">
                <a:latin typeface="Arial"/>
                <a:cs typeface="Arial"/>
              </a:rPr>
              <a:t>on  </a:t>
            </a:r>
            <a:r>
              <a:rPr sz="614" spc="-14" dirty="0">
                <a:latin typeface="Arial"/>
                <a:cs typeface="Arial"/>
              </a:rPr>
              <a:t>the </a:t>
            </a:r>
            <a:r>
              <a:rPr sz="614" spc="-17" dirty="0">
                <a:latin typeface="Arial"/>
                <a:cs typeface="Arial"/>
              </a:rPr>
              <a:t>wall </a:t>
            </a:r>
            <a:r>
              <a:rPr sz="614" spc="-37" dirty="0">
                <a:latin typeface="Arial"/>
                <a:cs typeface="Arial"/>
              </a:rPr>
              <a:t>decreasing when </a:t>
            </a:r>
            <a:r>
              <a:rPr sz="614" spc="-14" dirty="0">
                <a:latin typeface="Arial"/>
                <a:cs typeface="Arial"/>
              </a:rPr>
              <a:t>the </a:t>
            </a:r>
            <a:r>
              <a:rPr sz="614" spc="3" dirty="0">
                <a:latin typeface="Arial"/>
                <a:cs typeface="Arial"/>
              </a:rPr>
              <a:t>foot </a:t>
            </a:r>
            <a:r>
              <a:rPr sz="614" spc="-10" dirty="0">
                <a:latin typeface="Arial"/>
                <a:cs typeface="Arial"/>
              </a:rPr>
              <a:t>of </a:t>
            </a:r>
            <a:r>
              <a:rPr sz="614" spc="-14" dirty="0">
                <a:latin typeface="Arial"/>
                <a:cs typeface="Arial"/>
              </a:rPr>
              <a:t>the </a:t>
            </a:r>
            <a:r>
              <a:rPr sz="614" spc="-27" dirty="0">
                <a:latin typeface="Arial"/>
                <a:cs typeface="Arial"/>
              </a:rPr>
              <a:t>pole </a:t>
            </a:r>
            <a:r>
              <a:rPr sz="614" spc="-31" dirty="0">
                <a:latin typeface="Arial"/>
                <a:cs typeface="Arial"/>
              </a:rPr>
              <a:t>is </a:t>
            </a:r>
            <a:r>
              <a:rPr sz="614" dirty="0">
                <a:latin typeface="Times New Roman"/>
                <a:cs typeface="Times New Roman"/>
              </a:rPr>
              <a:t>5 </a:t>
            </a:r>
            <a:r>
              <a:rPr sz="614" spc="-24" dirty="0">
                <a:latin typeface="Arial"/>
                <a:cs typeface="Arial"/>
              </a:rPr>
              <a:t>m </a:t>
            </a:r>
            <a:r>
              <a:rPr sz="614" spc="-51" dirty="0">
                <a:latin typeface="Arial"/>
                <a:cs typeface="Arial"/>
              </a:rPr>
              <a:t>away  </a:t>
            </a:r>
            <a:r>
              <a:rPr sz="614" spc="-3" dirty="0">
                <a:latin typeface="Arial"/>
                <a:cs typeface="Arial"/>
              </a:rPr>
              <a:t>from </a:t>
            </a:r>
            <a:r>
              <a:rPr sz="614" spc="-10" dirty="0">
                <a:latin typeface="Arial"/>
                <a:cs typeface="Arial"/>
              </a:rPr>
              <a:t>the</a:t>
            </a:r>
            <a:r>
              <a:rPr sz="614" spc="75" dirty="0">
                <a:latin typeface="Arial"/>
                <a:cs typeface="Arial"/>
              </a:rPr>
              <a:t> </a:t>
            </a:r>
            <a:r>
              <a:rPr sz="614" spc="-20" dirty="0">
                <a:latin typeface="Arial"/>
                <a:cs typeface="Arial"/>
              </a:rPr>
              <a:t>wall?</a:t>
            </a:r>
            <a:endParaRPr sz="614">
              <a:latin typeface="Arial"/>
              <a:cs typeface="Arial"/>
            </a:endParaRPr>
          </a:p>
          <a:p>
            <a:pPr marL="215173" indent="-206514">
              <a:spcBef>
                <a:spcPts val="347"/>
              </a:spcBef>
              <a:buFont typeface="Arial"/>
              <a:buAutoNum type="arabicPeriod" startAt="200"/>
              <a:tabLst>
                <a:tab pos="215606" algn="l"/>
              </a:tabLst>
            </a:pPr>
            <a:r>
              <a:rPr sz="614" b="1" dirty="0">
                <a:latin typeface="Georgia"/>
                <a:cs typeface="Georgia"/>
              </a:rPr>
              <a:t>Group</a:t>
            </a:r>
            <a:r>
              <a:rPr sz="614" b="1" spc="82" dirty="0">
                <a:latin typeface="Georgia"/>
                <a:cs typeface="Georgia"/>
              </a:rPr>
              <a:t> </a:t>
            </a:r>
            <a:r>
              <a:rPr sz="614" b="1" spc="-7" dirty="0">
                <a:latin typeface="Georgia"/>
                <a:cs typeface="Georgia"/>
              </a:rPr>
              <a:t>Problem.</a:t>
            </a:r>
            <a:endParaRPr sz="614">
              <a:latin typeface="Georgia"/>
              <a:cs typeface="Georgia"/>
            </a:endParaRPr>
          </a:p>
          <a:p>
            <a:pPr marL="109102" marR="16885" indent="154993" algn="just">
              <a:lnSpc>
                <a:spcPct val="101499"/>
              </a:lnSpc>
              <a:spcBef>
                <a:spcPts val="208"/>
              </a:spcBef>
            </a:pPr>
            <a:r>
              <a:rPr sz="614" spc="17" dirty="0">
                <a:latin typeface="Arial"/>
                <a:cs typeface="Arial"/>
              </a:rPr>
              <a:t>A </a:t>
            </a:r>
            <a:r>
              <a:rPr sz="614" spc="-14" dirty="0">
                <a:latin typeface="Arial"/>
                <a:cs typeface="Arial"/>
              </a:rPr>
              <a:t>television </a:t>
            </a:r>
            <a:r>
              <a:rPr sz="614" spc="-24" dirty="0">
                <a:latin typeface="Arial"/>
                <a:cs typeface="Arial"/>
              </a:rPr>
              <a:t>camera is </a:t>
            </a:r>
            <a:r>
              <a:rPr sz="614" spc="-10" dirty="0">
                <a:latin typeface="Arial"/>
                <a:cs typeface="Arial"/>
              </a:rPr>
              <a:t>positioned </a:t>
            </a:r>
            <a:r>
              <a:rPr sz="614" spc="10" dirty="0">
                <a:latin typeface="Times New Roman"/>
                <a:cs typeface="Times New Roman"/>
              </a:rPr>
              <a:t>4000 </a:t>
            </a:r>
            <a:r>
              <a:rPr sz="614" spc="41" dirty="0">
                <a:latin typeface="Arial"/>
                <a:cs typeface="Arial"/>
              </a:rPr>
              <a:t>ft </a:t>
            </a:r>
            <a:r>
              <a:rPr sz="614" spc="3" dirty="0">
                <a:latin typeface="Arial"/>
                <a:cs typeface="Arial"/>
              </a:rPr>
              <a:t>from </a:t>
            </a:r>
            <a:r>
              <a:rPr sz="614" spc="-3" dirty="0">
                <a:latin typeface="Arial"/>
                <a:cs typeface="Arial"/>
              </a:rPr>
              <a:t>the  </a:t>
            </a:r>
            <a:r>
              <a:rPr sz="614" spc="-44" dirty="0">
                <a:latin typeface="Arial"/>
                <a:cs typeface="Arial"/>
              </a:rPr>
              <a:t>base </a:t>
            </a:r>
            <a:r>
              <a:rPr sz="614" spc="-3" dirty="0">
                <a:latin typeface="Arial"/>
                <a:cs typeface="Arial"/>
              </a:rPr>
              <a:t>of </a:t>
            </a:r>
            <a:r>
              <a:rPr sz="614" spc="-37" dirty="0">
                <a:latin typeface="Arial"/>
                <a:cs typeface="Arial"/>
              </a:rPr>
              <a:t>a </a:t>
            </a:r>
            <a:r>
              <a:rPr sz="614" spc="-7" dirty="0">
                <a:latin typeface="Arial"/>
                <a:cs typeface="Arial"/>
              </a:rPr>
              <a:t>rocket </a:t>
            </a:r>
            <a:r>
              <a:rPr sz="614" spc="-14" dirty="0">
                <a:latin typeface="Arial"/>
                <a:cs typeface="Arial"/>
              </a:rPr>
              <a:t>launching </a:t>
            </a:r>
            <a:r>
              <a:rPr sz="614" spc="-17" dirty="0">
                <a:latin typeface="Arial"/>
                <a:cs typeface="Arial"/>
              </a:rPr>
              <a:t>pad. </a:t>
            </a:r>
            <a:r>
              <a:rPr sz="614" spc="10" dirty="0">
                <a:latin typeface="Arial"/>
                <a:cs typeface="Arial"/>
              </a:rPr>
              <a:t>A </a:t>
            </a:r>
            <a:r>
              <a:rPr sz="614" spc="-7" dirty="0">
                <a:latin typeface="Arial"/>
                <a:cs typeface="Arial"/>
              </a:rPr>
              <a:t>rocket </a:t>
            </a:r>
            <a:r>
              <a:rPr sz="614" spc="-34" dirty="0">
                <a:latin typeface="Arial"/>
                <a:cs typeface="Arial"/>
              </a:rPr>
              <a:t>rises </a:t>
            </a:r>
            <a:r>
              <a:rPr sz="614" spc="-7" dirty="0">
                <a:latin typeface="Arial"/>
                <a:cs typeface="Arial"/>
              </a:rPr>
              <a:t>vertically  </a:t>
            </a:r>
            <a:r>
              <a:rPr sz="614" spc="-27" dirty="0">
                <a:latin typeface="Arial"/>
                <a:cs typeface="Arial"/>
              </a:rPr>
              <a:t>and</a:t>
            </a:r>
            <a:r>
              <a:rPr sz="614" spc="37" dirty="0">
                <a:latin typeface="Arial"/>
                <a:cs typeface="Arial"/>
              </a:rPr>
              <a:t> </a:t>
            </a:r>
            <a:r>
              <a:rPr sz="614" spc="-3" dirty="0">
                <a:latin typeface="Arial"/>
                <a:cs typeface="Arial"/>
              </a:rPr>
              <a:t>its</a:t>
            </a:r>
            <a:r>
              <a:rPr sz="614" spc="37" dirty="0">
                <a:latin typeface="Arial"/>
                <a:cs typeface="Arial"/>
              </a:rPr>
              <a:t> </a:t>
            </a:r>
            <a:r>
              <a:rPr sz="614" spc="-44" dirty="0">
                <a:latin typeface="Arial"/>
                <a:cs typeface="Arial"/>
              </a:rPr>
              <a:t>speed</a:t>
            </a:r>
            <a:r>
              <a:rPr sz="614" spc="37" dirty="0">
                <a:latin typeface="Arial"/>
                <a:cs typeface="Arial"/>
              </a:rPr>
              <a:t> </a:t>
            </a:r>
            <a:r>
              <a:rPr sz="614" spc="-27" dirty="0">
                <a:latin typeface="Arial"/>
                <a:cs typeface="Arial"/>
              </a:rPr>
              <a:t>is</a:t>
            </a:r>
            <a:r>
              <a:rPr sz="614" spc="37" dirty="0">
                <a:latin typeface="Arial"/>
                <a:cs typeface="Arial"/>
              </a:rPr>
              <a:t> </a:t>
            </a:r>
            <a:r>
              <a:rPr sz="614" spc="7" dirty="0">
                <a:latin typeface="Times New Roman"/>
                <a:cs typeface="Times New Roman"/>
              </a:rPr>
              <a:t>600</a:t>
            </a:r>
            <a:r>
              <a:rPr sz="614" spc="58" dirty="0">
                <a:latin typeface="Times New Roman"/>
                <a:cs typeface="Times New Roman"/>
              </a:rPr>
              <a:t> </a:t>
            </a:r>
            <a:r>
              <a:rPr sz="614" spc="37" dirty="0">
                <a:latin typeface="Arial"/>
                <a:cs typeface="Arial"/>
              </a:rPr>
              <a:t>ft/s </a:t>
            </a:r>
            <a:r>
              <a:rPr sz="614" spc="-31" dirty="0">
                <a:latin typeface="Arial"/>
                <a:cs typeface="Arial"/>
              </a:rPr>
              <a:t>when</a:t>
            </a:r>
            <a:r>
              <a:rPr sz="614" spc="37" dirty="0">
                <a:latin typeface="Arial"/>
                <a:cs typeface="Arial"/>
              </a:rPr>
              <a:t> </a:t>
            </a:r>
            <a:r>
              <a:rPr sz="614" spc="34" dirty="0">
                <a:latin typeface="Arial"/>
                <a:cs typeface="Arial"/>
              </a:rPr>
              <a:t>it</a:t>
            </a:r>
            <a:r>
              <a:rPr sz="614" spc="37" dirty="0">
                <a:latin typeface="Arial"/>
                <a:cs typeface="Arial"/>
              </a:rPr>
              <a:t> </a:t>
            </a:r>
            <a:r>
              <a:rPr sz="614" spc="-44" dirty="0">
                <a:latin typeface="Arial"/>
                <a:cs typeface="Arial"/>
              </a:rPr>
              <a:t>has</a:t>
            </a:r>
            <a:r>
              <a:rPr sz="614" spc="37" dirty="0">
                <a:latin typeface="Arial"/>
                <a:cs typeface="Arial"/>
              </a:rPr>
              <a:t> </a:t>
            </a:r>
            <a:r>
              <a:rPr sz="614" spc="-27" dirty="0">
                <a:latin typeface="Arial"/>
                <a:cs typeface="Arial"/>
              </a:rPr>
              <a:t>risen</a:t>
            </a:r>
            <a:r>
              <a:rPr sz="614" spc="44" dirty="0">
                <a:latin typeface="Arial"/>
                <a:cs typeface="Arial"/>
              </a:rPr>
              <a:t> </a:t>
            </a:r>
            <a:r>
              <a:rPr sz="614" spc="7" dirty="0">
                <a:latin typeface="Times New Roman"/>
                <a:cs typeface="Times New Roman"/>
              </a:rPr>
              <a:t>3000</a:t>
            </a:r>
            <a:r>
              <a:rPr sz="614" spc="55" dirty="0">
                <a:latin typeface="Times New Roman"/>
                <a:cs typeface="Times New Roman"/>
              </a:rPr>
              <a:t> </a:t>
            </a:r>
            <a:r>
              <a:rPr sz="614" spc="-10" dirty="0">
                <a:latin typeface="Arial"/>
                <a:cs typeface="Arial"/>
              </a:rPr>
              <a:t>feet.</a:t>
            </a:r>
            <a:endParaRPr sz="614">
              <a:latin typeface="Arial"/>
              <a:cs typeface="Arial"/>
            </a:endParaRPr>
          </a:p>
          <a:p>
            <a:pPr marL="109102" marR="6061" lvl="1" indent="154993" algn="just">
              <a:lnSpc>
                <a:spcPct val="101499"/>
              </a:lnSpc>
              <a:spcBef>
                <a:spcPts val="205"/>
              </a:spcBef>
              <a:buFont typeface="Arial"/>
              <a:buAutoNum type="alphaLcParenBoth"/>
              <a:tabLst>
                <a:tab pos="397009" algn="l"/>
              </a:tabLst>
            </a:pPr>
            <a:r>
              <a:rPr sz="614" spc="-27" dirty="0">
                <a:latin typeface="Arial"/>
                <a:cs typeface="Arial"/>
              </a:rPr>
              <a:t>How </a:t>
            </a:r>
            <a:r>
              <a:rPr sz="614" spc="-14" dirty="0">
                <a:latin typeface="Arial"/>
                <a:cs typeface="Arial"/>
              </a:rPr>
              <a:t>fast </a:t>
            </a:r>
            <a:r>
              <a:rPr sz="614" spc="-31" dirty="0">
                <a:latin typeface="Arial"/>
                <a:cs typeface="Arial"/>
              </a:rPr>
              <a:t>is </a:t>
            </a:r>
            <a:r>
              <a:rPr sz="614" spc="-14" dirty="0">
                <a:latin typeface="Arial"/>
                <a:cs typeface="Arial"/>
              </a:rPr>
              <a:t>the </a:t>
            </a:r>
            <a:r>
              <a:rPr sz="614" spc="-27" dirty="0">
                <a:latin typeface="Arial"/>
                <a:cs typeface="Arial"/>
              </a:rPr>
              <a:t>distance </a:t>
            </a:r>
            <a:r>
              <a:rPr sz="614" spc="-10" dirty="0">
                <a:latin typeface="Arial"/>
                <a:cs typeface="Arial"/>
              </a:rPr>
              <a:t>from </a:t>
            </a:r>
            <a:r>
              <a:rPr sz="614" spc="-14" dirty="0">
                <a:latin typeface="Arial"/>
                <a:cs typeface="Arial"/>
              </a:rPr>
              <a:t>the </a:t>
            </a:r>
            <a:r>
              <a:rPr sz="614" spc="-24" dirty="0">
                <a:latin typeface="Arial"/>
                <a:cs typeface="Arial"/>
              </a:rPr>
              <a:t>television </a:t>
            </a:r>
            <a:r>
              <a:rPr sz="614" spc="-27" dirty="0">
                <a:latin typeface="Arial"/>
                <a:cs typeface="Arial"/>
              </a:rPr>
              <a:t>cam-  </a:t>
            </a:r>
            <a:r>
              <a:rPr sz="614" spc="-34" dirty="0">
                <a:latin typeface="Arial"/>
                <a:cs typeface="Arial"/>
              </a:rPr>
              <a:t>era </a:t>
            </a:r>
            <a:r>
              <a:rPr sz="614" spc="14" dirty="0">
                <a:latin typeface="Arial"/>
                <a:cs typeface="Arial"/>
              </a:rPr>
              <a:t>to </a:t>
            </a:r>
            <a:r>
              <a:rPr sz="614" spc="-10" dirty="0">
                <a:latin typeface="Arial"/>
                <a:cs typeface="Arial"/>
              </a:rPr>
              <a:t>the rocket </a:t>
            </a:r>
            <a:r>
              <a:rPr sz="614" spc="-20" dirty="0">
                <a:latin typeface="Arial"/>
                <a:cs typeface="Arial"/>
              </a:rPr>
              <a:t>changing </a:t>
            </a:r>
            <a:r>
              <a:rPr sz="614" spc="7" dirty="0">
                <a:latin typeface="Arial"/>
                <a:cs typeface="Arial"/>
              </a:rPr>
              <a:t>at </a:t>
            </a:r>
            <a:r>
              <a:rPr sz="614" spc="14" dirty="0">
                <a:latin typeface="Arial"/>
                <a:cs typeface="Arial"/>
              </a:rPr>
              <a:t>that</a:t>
            </a:r>
            <a:r>
              <a:rPr sz="614" spc="24" dirty="0">
                <a:latin typeface="Arial"/>
                <a:cs typeface="Arial"/>
              </a:rPr>
              <a:t> </a:t>
            </a:r>
            <a:r>
              <a:rPr sz="614" spc="-20" dirty="0">
                <a:latin typeface="Arial"/>
                <a:cs typeface="Arial"/>
              </a:rPr>
              <a:t>moment?</a:t>
            </a:r>
            <a:endParaRPr sz="614">
              <a:latin typeface="Arial"/>
              <a:cs typeface="Arial"/>
            </a:endParaRPr>
          </a:p>
          <a:p>
            <a:pPr marL="109102" marR="5628" lvl="1" indent="154993" algn="just">
              <a:lnSpc>
                <a:spcPct val="101499"/>
              </a:lnSpc>
              <a:spcBef>
                <a:spcPts val="208"/>
              </a:spcBef>
              <a:buFont typeface="Arial"/>
              <a:buAutoNum type="alphaLcParenBoth"/>
              <a:tabLst>
                <a:tab pos="394411" algn="l"/>
              </a:tabLst>
            </a:pPr>
            <a:r>
              <a:rPr sz="614" spc="-27" dirty="0">
                <a:latin typeface="Arial"/>
                <a:cs typeface="Arial"/>
              </a:rPr>
              <a:t>How </a:t>
            </a:r>
            <a:r>
              <a:rPr sz="614" spc="-14" dirty="0">
                <a:latin typeface="Arial"/>
                <a:cs typeface="Arial"/>
              </a:rPr>
              <a:t>fast </a:t>
            </a:r>
            <a:r>
              <a:rPr sz="614" spc="-31" dirty="0">
                <a:latin typeface="Arial"/>
                <a:cs typeface="Arial"/>
              </a:rPr>
              <a:t>is </a:t>
            </a:r>
            <a:r>
              <a:rPr sz="614" spc="-14" dirty="0">
                <a:latin typeface="Arial"/>
                <a:cs typeface="Arial"/>
              </a:rPr>
              <a:t>the </a:t>
            </a:r>
            <a:r>
              <a:rPr sz="614" spc="-34" dirty="0">
                <a:latin typeface="Arial"/>
                <a:cs typeface="Arial"/>
              </a:rPr>
              <a:t>camera’s angle </a:t>
            </a:r>
            <a:r>
              <a:rPr sz="614" spc="-10" dirty="0">
                <a:latin typeface="Arial"/>
                <a:cs typeface="Arial"/>
              </a:rPr>
              <a:t>of </a:t>
            </a:r>
            <a:r>
              <a:rPr sz="614" spc="-24" dirty="0">
                <a:latin typeface="Arial"/>
                <a:cs typeface="Arial"/>
              </a:rPr>
              <a:t>elevation </a:t>
            </a:r>
            <a:r>
              <a:rPr sz="614" spc="-27" dirty="0">
                <a:latin typeface="Arial"/>
                <a:cs typeface="Arial"/>
              </a:rPr>
              <a:t>chang-  </a:t>
            </a:r>
            <a:r>
              <a:rPr sz="614" spc="-7" dirty="0">
                <a:latin typeface="Arial"/>
                <a:cs typeface="Arial"/>
              </a:rPr>
              <a:t>ing </a:t>
            </a:r>
            <a:r>
              <a:rPr sz="614" spc="10" dirty="0">
                <a:latin typeface="Arial"/>
                <a:cs typeface="Arial"/>
              </a:rPr>
              <a:t>at </a:t>
            </a:r>
            <a:r>
              <a:rPr sz="614" spc="17" dirty="0">
                <a:latin typeface="Arial"/>
                <a:cs typeface="Arial"/>
              </a:rPr>
              <a:t>that </a:t>
            </a:r>
            <a:r>
              <a:rPr sz="614" spc="-41" dirty="0">
                <a:latin typeface="Arial"/>
                <a:cs typeface="Arial"/>
              </a:rPr>
              <a:t>same </a:t>
            </a:r>
            <a:r>
              <a:rPr sz="614" spc="-10" dirty="0">
                <a:latin typeface="Arial"/>
                <a:cs typeface="Arial"/>
              </a:rPr>
              <a:t>moment? </a:t>
            </a:r>
            <a:r>
              <a:rPr sz="614" spc="-20" dirty="0">
                <a:latin typeface="Arial"/>
                <a:cs typeface="Arial"/>
              </a:rPr>
              <a:t>(Assume </a:t>
            </a:r>
            <a:r>
              <a:rPr sz="614" spc="17" dirty="0">
                <a:latin typeface="Arial"/>
                <a:cs typeface="Arial"/>
              </a:rPr>
              <a:t>that </a:t>
            </a:r>
            <a:r>
              <a:rPr sz="614" spc="-3" dirty="0">
                <a:latin typeface="Arial"/>
                <a:cs typeface="Arial"/>
              </a:rPr>
              <a:t>the </a:t>
            </a:r>
            <a:r>
              <a:rPr sz="614" spc="-14" dirty="0">
                <a:latin typeface="Arial"/>
                <a:cs typeface="Arial"/>
              </a:rPr>
              <a:t>television  </a:t>
            </a:r>
            <a:r>
              <a:rPr sz="614" spc="-31" dirty="0">
                <a:latin typeface="Arial"/>
                <a:cs typeface="Arial"/>
              </a:rPr>
              <a:t>camera </a:t>
            </a:r>
            <a:r>
              <a:rPr sz="614" spc="-10" dirty="0">
                <a:latin typeface="Arial"/>
                <a:cs typeface="Arial"/>
              </a:rPr>
              <a:t>points </a:t>
            </a:r>
            <a:r>
              <a:rPr sz="614" spc="-17" dirty="0">
                <a:latin typeface="Arial"/>
                <a:cs typeface="Arial"/>
              </a:rPr>
              <a:t>toward </a:t>
            </a:r>
            <a:r>
              <a:rPr sz="614" spc="-10" dirty="0">
                <a:latin typeface="Arial"/>
                <a:cs typeface="Arial"/>
              </a:rPr>
              <a:t>the</a:t>
            </a:r>
            <a:r>
              <a:rPr sz="614" spc="-89" dirty="0">
                <a:latin typeface="Arial"/>
                <a:cs typeface="Arial"/>
              </a:rPr>
              <a:t> </a:t>
            </a:r>
            <a:r>
              <a:rPr sz="614" spc="-3" dirty="0">
                <a:latin typeface="Arial"/>
                <a:cs typeface="Arial"/>
              </a:rPr>
              <a:t>rocket.)</a:t>
            </a:r>
            <a:endParaRPr sz="614">
              <a:latin typeface="Arial"/>
              <a:cs typeface="Arial"/>
            </a:endParaRPr>
          </a:p>
          <a:p>
            <a:pPr marL="215173" indent="-206514">
              <a:spcBef>
                <a:spcPts val="347"/>
              </a:spcBef>
              <a:buFont typeface="Arial"/>
              <a:buAutoNum type="arabicPeriod" startAt="202"/>
              <a:tabLst>
                <a:tab pos="215606" algn="l"/>
              </a:tabLst>
            </a:pPr>
            <a:r>
              <a:rPr sz="614" b="1" dirty="0">
                <a:latin typeface="Georgia"/>
                <a:cs typeface="Georgia"/>
              </a:rPr>
              <a:t>Group</a:t>
            </a:r>
            <a:r>
              <a:rPr sz="614" b="1" spc="44" dirty="0">
                <a:latin typeface="Georgia"/>
                <a:cs typeface="Georgia"/>
              </a:rPr>
              <a:t> </a:t>
            </a:r>
            <a:r>
              <a:rPr sz="614" b="1" spc="-7" dirty="0">
                <a:latin typeface="Georgia"/>
                <a:cs typeface="Georgia"/>
              </a:rPr>
              <a:t>Problem.</a:t>
            </a:r>
            <a:endParaRPr sz="614">
              <a:latin typeface="Georgia"/>
              <a:cs typeface="Georgia"/>
            </a:endParaRPr>
          </a:p>
          <a:p>
            <a:pPr marL="106071" marR="18184" indent="157591" algn="just">
              <a:lnSpc>
                <a:spcPct val="101499"/>
              </a:lnSpc>
              <a:spcBef>
                <a:spcPts val="208"/>
              </a:spcBef>
            </a:pPr>
            <a:r>
              <a:rPr sz="614" spc="10" dirty="0">
                <a:latin typeface="Arial"/>
                <a:cs typeface="Arial"/>
              </a:rPr>
              <a:t>A </a:t>
            </a:r>
            <a:r>
              <a:rPr sz="614" spc="3" dirty="0">
                <a:latin typeface="Arial"/>
                <a:cs typeface="Arial"/>
              </a:rPr>
              <a:t>2-foot </a:t>
            </a:r>
            <a:r>
              <a:rPr sz="614" spc="10" dirty="0">
                <a:latin typeface="Arial"/>
                <a:cs typeface="Arial"/>
              </a:rPr>
              <a:t>tall </a:t>
            </a:r>
            <a:r>
              <a:rPr sz="614" spc="-24" dirty="0">
                <a:latin typeface="Arial"/>
                <a:cs typeface="Arial"/>
              </a:rPr>
              <a:t>dog </a:t>
            </a:r>
            <a:r>
              <a:rPr sz="614" spc="-27" dirty="0">
                <a:latin typeface="Arial"/>
                <a:cs typeface="Arial"/>
              </a:rPr>
              <a:t>is </a:t>
            </a:r>
            <a:r>
              <a:rPr sz="614" spc="-14" dirty="0">
                <a:latin typeface="Arial"/>
                <a:cs typeface="Arial"/>
              </a:rPr>
              <a:t>walking </a:t>
            </a:r>
            <a:r>
              <a:rPr sz="614" spc="-44" dirty="0">
                <a:latin typeface="Arial"/>
                <a:cs typeface="Arial"/>
              </a:rPr>
              <a:t>away </a:t>
            </a:r>
            <a:r>
              <a:rPr sz="614" spc="-3" dirty="0">
                <a:latin typeface="Arial"/>
                <a:cs typeface="Arial"/>
              </a:rPr>
              <a:t>from </a:t>
            </a:r>
            <a:r>
              <a:rPr sz="614" spc="-41" dirty="0">
                <a:latin typeface="Arial"/>
                <a:cs typeface="Arial"/>
              </a:rPr>
              <a:t>a </a:t>
            </a:r>
            <a:r>
              <a:rPr sz="614" spc="-3" dirty="0">
                <a:latin typeface="Arial"/>
                <a:cs typeface="Arial"/>
              </a:rPr>
              <a:t>streetlight  </a:t>
            </a:r>
            <a:r>
              <a:rPr sz="614" spc="-17" dirty="0">
                <a:latin typeface="Arial"/>
                <a:cs typeface="Arial"/>
              </a:rPr>
              <a:t>which </a:t>
            </a:r>
            <a:r>
              <a:rPr sz="614" spc="-31" dirty="0">
                <a:latin typeface="Arial"/>
                <a:cs typeface="Arial"/>
              </a:rPr>
              <a:t>is </a:t>
            </a:r>
            <a:r>
              <a:rPr sz="614" spc="-27" dirty="0">
                <a:latin typeface="Arial"/>
                <a:cs typeface="Arial"/>
              </a:rPr>
              <a:t>on </a:t>
            </a:r>
            <a:r>
              <a:rPr sz="614" spc="-44" dirty="0">
                <a:latin typeface="Arial"/>
                <a:cs typeface="Arial"/>
              </a:rPr>
              <a:t>a </a:t>
            </a:r>
            <a:r>
              <a:rPr sz="614" spc="-7" dirty="0">
                <a:latin typeface="Arial"/>
                <a:cs typeface="Arial"/>
              </a:rPr>
              <a:t>10-foot </a:t>
            </a:r>
            <a:r>
              <a:rPr sz="614" spc="-20" dirty="0">
                <a:latin typeface="Arial"/>
                <a:cs typeface="Arial"/>
              </a:rPr>
              <a:t>pole. </a:t>
            </a:r>
            <a:r>
              <a:rPr sz="614" spc="17" dirty="0">
                <a:latin typeface="Arial"/>
                <a:cs typeface="Arial"/>
              </a:rPr>
              <a:t>At </a:t>
            </a:r>
            <a:r>
              <a:rPr sz="614" spc="-44" dirty="0">
                <a:latin typeface="Arial"/>
                <a:cs typeface="Arial"/>
              </a:rPr>
              <a:t>a </a:t>
            </a:r>
            <a:r>
              <a:rPr sz="614" spc="-14" dirty="0">
                <a:latin typeface="Arial"/>
                <a:cs typeface="Arial"/>
              </a:rPr>
              <a:t>certain </a:t>
            </a:r>
            <a:r>
              <a:rPr sz="614" spc="-17" dirty="0">
                <a:latin typeface="Arial"/>
                <a:cs typeface="Arial"/>
              </a:rPr>
              <a:t>moment, </a:t>
            </a:r>
            <a:r>
              <a:rPr sz="614" spc="-14" dirty="0">
                <a:latin typeface="Arial"/>
                <a:cs typeface="Arial"/>
              </a:rPr>
              <a:t>the </a:t>
            </a:r>
            <a:r>
              <a:rPr sz="614" spc="14" dirty="0">
                <a:latin typeface="Arial"/>
                <a:cs typeface="Arial"/>
              </a:rPr>
              <a:t>tip  </a:t>
            </a:r>
            <a:r>
              <a:rPr sz="614" dirty="0">
                <a:latin typeface="Arial"/>
                <a:cs typeface="Arial"/>
              </a:rPr>
              <a:t>of </a:t>
            </a:r>
            <a:r>
              <a:rPr sz="614" spc="-7" dirty="0">
                <a:latin typeface="Arial"/>
                <a:cs typeface="Arial"/>
              </a:rPr>
              <a:t>the </a:t>
            </a:r>
            <a:r>
              <a:rPr sz="614" spc="-34" dirty="0">
                <a:latin typeface="Arial"/>
                <a:cs typeface="Arial"/>
              </a:rPr>
              <a:t>dogs </a:t>
            </a:r>
            <a:r>
              <a:rPr sz="614" spc="-31" dirty="0">
                <a:latin typeface="Arial"/>
                <a:cs typeface="Arial"/>
              </a:rPr>
              <a:t>shadow </a:t>
            </a:r>
            <a:r>
              <a:rPr sz="614" spc="-27" dirty="0">
                <a:latin typeface="Arial"/>
                <a:cs typeface="Arial"/>
              </a:rPr>
              <a:t>is </a:t>
            </a:r>
            <a:r>
              <a:rPr sz="614" spc="-14" dirty="0">
                <a:latin typeface="Arial"/>
                <a:cs typeface="Arial"/>
              </a:rPr>
              <a:t>moving </a:t>
            </a:r>
            <a:r>
              <a:rPr sz="614" spc="-37" dirty="0">
                <a:latin typeface="Arial"/>
                <a:cs typeface="Arial"/>
              </a:rPr>
              <a:t>away </a:t>
            </a:r>
            <a:r>
              <a:rPr sz="614" dirty="0">
                <a:latin typeface="Arial"/>
                <a:cs typeface="Arial"/>
              </a:rPr>
              <a:t>from </a:t>
            </a:r>
            <a:r>
              <a:rPr sz="614" spc="-7" dirty="0">
                <a:latin typeface="Arial"/>
                <a:cs typeface="Arial"/>
              </a:rPr>
              <a:t>the </a:t>
            </a:r>
            <a:r>
              <a:rPr sz="614" dirty="0">
                <a:latin typeface="Arial"/>
                <a:cs typeface="Arial"/>
              </a:rPr>
              <a:t>streetlight  at </a:t>
            </a:r>
            <a:r>
              <a:rPr sz="614" spc="-34" dirty="0">
                <a:latin typeface="Arial"/>
                <a:cs typeface="Arial"/>
              </a:rPr>
              <a:t>5 </a:t>
            </a:r>
            <a:r>
              <a:rPr sz="614" spc="-17" dirty="0">
                <a:latin typeface="Arial"/>
                <a:cs typeface="Arial"/>
              </a:rPr>
              <a:t>feet </a:t>
            </a:r>
            <a:r>
              <a:rPr sz="614" spc="-24" dirty="0">
                <a:latin typeface="Arial"/>
                <a:cs typeface="Arial"/>
              </a:rPr>
              <a:t>per </a:t>
            </a:r>
            <a:r>
              <a:rPr sz="614" spc="-37" dirty="0">
                <a:latin typeface="Arial"/>
                <a:cs typeface="Arial"/>
              </a:rPr>
              <a:t>second. </a:t>
            </a:r>
            <a:r>
              <a:rPr sz="614" spc="-27" dirty="0">
                <a:latin typeface="Arial"/>
                <a:cs typeface="Arial"/>
              </a:rPr>
              <a:t>How </a:t>
            </a:r>
            <a:r>
              <a:rPr sz="614" spc="-14" dirty="0">
                <a:latin typeface="Arial"/>
                <a:cs typeface="Arial"/>
              </a:rPr>
              <a:t>fast </a:t>
            </a:r>
            <a:r>
              <a:rPr sz="614" spc="-31" dirty="0">
                <a:latin typeface="Arial"/>
                <a:cs typeface="Arial"/>
              </a:rPr>
              <a:t>is </a:t>
            </a:r>
            <a:r>
              <a:rPr sz="614" spc="-14" dirty="0">
                <a:latin typeface="Arial"/>
                <a:cs typeface="Arial"/>
              </a:rPr>
              <a:t>the </a:t>
            </a:r>
            <a:r>
              <a:rPr sz="614" spc="-31" dirty="0">
                <a:latin typeface="Arial"/>
                <a:cs typeface="Arial"/>
              </a:rPr>
              <a:t>dog </a:t>
            </a:r>
            <a:r>
              <a:rPr sz="614" spc="-20" dirty="0">
                <a:latin typeface="Arial"/>
                <a:cs typeface="Arial"/>
              </a:rPr>
              <a:t>walking </a:t>
            </a:r>
            <a:r>
              <a:rPr sz="614" dirty="0">
                <a:latin typeface="Arial"/>
                <a:cs typeface="Arial"/>
              </a:rPr>
              <a:t>at </a:t>
            </a:r>
            <a:r>
              <a:rPr sz="614" spc="7" dirty="0">
                <a:latin typeface="Arial"/>
                <a:cs typeface="Arial"/>
              </a:rPr>
              <a:t>that  </a:t>
            </a:r>
            <a:r>
              <a:rPr sz="614" spc="-20" dirty="0">
                <a:latin typeface="Arial"/>
                <a:cs typeface="Arial"/>
              </a:rPr>
              <a:t>moment?</a:t>
            </a:r>
            <a:endParaRPr sz="614">
              <a:latin typeface="Arial"/>
              <a:cs typeface="Arial"/>
            </a:endParaRPr>
          </a:p>
          <a:p>
            <a:pPr marL="109102" marR="19049" indent="-100443" algn="just">
              <a:lnSpc>
                <a:spcPct val="101499"/>
              </a:lnSpc>
              <a:spcBef>
                <a:spcPts val="337"/>
              </a:spcBef>
              <a:buFont typeface="Arial"/>
              <a:buAutoNum type="arabicPeriod" startAt="203"/>
              <a:tabLst>
                <a:tab pos="213008" algn="l"/>
              </a:tabLst>
            </a:pPr>
            <a:r>
              <a:rPr sz="614" spc="-14" dirty="0">
                <a:latin typeface="Arial"/>
                <a:cs typeface="Arial"/>
              </a:rPr>
              <a:t>An </a:t>
            </a:r>
            <a:r>
              <a:rPr sz="614" spc="-44" dirty="0">
                <a:latin typeface="Arial"/>
                <a:cs typeface="Arial"/>
              </a:rPr>
              <a:t>isosceles </a:t>
            </a:r>
            <a:r>
              <a:rPr sz="614" spc="-14" dirty="0">
                <a:latin typeface="Arial"/>
                <a:cs typeface="Arial"/>
              </a:rPr>
              <a:t>triangle </a:t>
            </a:r>
            <a:r>
              <a:rPr sz="614" spc="-31" dirty="0">
                <a:latin typeface="Arial"/>
                <a:cs typeface="Arial"/>
              </a:rPr>
              <a:t>is </a:t>
            </a:r>
            <a:r>
              <a:rPr sz="614" spc="-27" dirty="0">
                <a:latin typeface="Arial"/>
                <a:cs typeface="Arial"/>
              </a:rPr>
              <a:t>changing </a:t>
            </a:r>
            <a:r>
              <a:rPr sz="614" spc="-3" dirty="0">
                <a:latin typeface="Arial"/>
                <a:cs typeface="Arial"/>
              </a:rPr>
              <a:t>its </a:t>
            </a:r>
            <a:r>
              <a:rPr sz="614" spc="-37" dirty="0">
                <a:latin typeface="Arial"/>
                <a:cs typeface="Arial"/>
              </a:rPr>
              <a:t>shape: </a:t>
            </a:r>
            <a:r>
              <a:rPr sz="614" spc="-14" dirty="0">
                <a:latin typeface="Arial"/>
                <a:cs typeface="Arial"/>
              </a:rPr>
              <a:t>the </a:t>
            </a:r>
            <a:r>
              <a:rPr sz="614" spc="-24" dirty="0">
                <a:latin typeface="Arial"/>
                <a:cs typeface="Arial"/>
              </a:rPr>
              <a:t>lengths  </a:t>
            </a:r>
            <a:r>
              <a:rPr sz="614" dirty="0">
                <a:latin typeface="Arial"/>
                <a:cs typeface="Arial"/>
              </a:rPr>
              <a:t>of </a:t>
            </a:r>
            <a:r>
              <a:rPr sz="614" spc="-3" dirty="0">
                <a:latin typeface="Arial"/>
                <a:cs typeface="Arial"/>
              </a:rPr>
              <a:t>the two </a:t>
            </a:r>
            <a:r>
              <a:rPr sz="614" spc="-20" dirty="0">
                <a:latin typeface="Arial"/>
                <a:cs typeface="Arial"/>
              </a:rPr>
              <a:t>equal </a:t>
            </a:r>
            <a:r>
              <a:rPr sz="614" spc="-37" dirty="0">
                <a:latin typeface="Arial"/>
                <a:cs typeface="Arial"/>
              </a:rPr>
              <a:t>sides </a:t>
            </a:r>
            <a:r>
              <a:rPr sz="614" spc="-14" dirty="0">
                <a:latin typeface="Arial"/>
                <a:cs typeface="Arial"/>
              </a:rPr>
              <a:t>remain </a:t>
            </a:r>
            <a:r>
              <a:rPr sz="614" spc="-10" dirty="0">
                <a:latin typeface="Arial"/>
                <a:cs typeface="Arial"/>
              </a:rPr>
              <a:t>fixed </a:t>
            </a:r>
            <a:r>
              <a:rPr sz="614" spc="10" dirty="0">
                <a:latin typeface="Arial"/>
                <a:cs typeface="Arial"/>
              </a:rPr>
              <a:t>at </a:t>
            </a:r>
            <a:r>
              <a:rPr sz="614" spc="-24" dirty="0">
                <a:latin typeface="Arial"/>
                <a:cs typeface="Arial"/>
              </a:rPr>
              <a:t>2 </a:t>
            </a:r>
            <a:r>
              <a:rPr sz="614" spc="-7" dirty="0">
                <a:latin typeface="Arial"/>
                <a:cs typeface="Arial"/>
              </a:rPr>
              <a:t>inch, </a:t>
            </a:r>
            <a:r>
              <a:rPr sz="614" spc="10" dirty="0">
                <a:latin typeface="Arial"/>
                <a:cs typeface="Arial"/>
              </a:rPr>
              <a:t>but </a:t>
            </a:r>
            <a:r>
              <a:rPr sz="614" spc="-3" dirty="0">
                <a:latin typeface="Arial"/>
                <a:cs typeface="Arial"/>
              </a:rPr>
              <a:t>the  </a:t>
            </a:r>
            <a:r>
              <a:rPr sz="614" spc="-27" dirty="0">
                <a:latin typeface="Arial"/>
                <a:cs typeface="Arial"/>
              </a:rPr>
              <a:t>angle </a:t>
            </a:r>
            <a:r>
              <a:rPr sz="614" dirty="0">
                <a:latin typeface="DejaVu Serif"/>
                <a:cs typeface="DejaVu Serif"/>
              </a:rPr>
              <a:t>θ</a:t>
            </a:r>
            <a:r>
              <a:rPr sz="614" dirty="0">
                <a:latin typeface="Times New Roman"/>
                <a:cs typeface="Times New Roman"/>
              </a:rPr>
              <a:t>(</a:t>
            </a:r>
            <a:r>
              <a:rPr sz="614" dirty="0">
                <a:latin typeface="DejaVu Serif"/>
                <a:cs typeface="DejaVu Serif"/>
              </a:rPr>
              <a:t>t</a:t>
            </a:r>
            <a:r>
              <a:rPr sz="614" dirty="0">
                <a:latin typeface="Times New Roman"/>
                <a:cs typeface="Times New Roman"/>
              </a:rPr>
              <a:t>) </a:t>
            </a:r>
            <a:r>
              <a:rPr sz="614" spc="-31" dirty="0">
                <a:latin typeface="Arial"/>
                <a:cs typeface="Arial"/>
              </a:rPr>
              <a:t>between </a:t>
            </a:r>
            <a:r>
              <a:rPr sz="614" spc="-10" dirty="0">
                <a:latin typeface="Arial"/>
                <a:cs typeface="Arial"/>
              </a:rPr>
              <a:t>them</a:t>
            </a:r>
            <a:r>
              <a:rPr sz="614" spc="-65" dirty="0">
                <a:latin typeface="Arial"/>
                <a:cs typeface="Arial"/>
              </a:rPr>
              <a:t> </a:t>
            </a:r>
            <a:r>
              <a:rPr sz="614" spc="-34" dirty="0">
                <a:latin typeface="Arial"/>
                <a:cs typeface="Arial"/>
              </a:rPr>
              <a:t>changes.</a:t>
            </a:r>
            <a:endParaRPr sz="614">
              <a:latin typeface="Arial"/>
              <a:cs typeface="Arial"/>
            </a:endParaRPr>
          </a:p>
          <a:p>
            <a:pPr marL="109102" marR="7793" indent="154993" algn="just">
              <a:lnSpc>
                <a:spcPct val="101499"/>
              </a:lnSpc>
              <a:spcBef>
                <a:spcPts val="205"/>
              </a:spcBef>
            </a:pPr>
            <a:r>
              <a:rPr sz="614" spc="3" dirty="0">
                <a:latin typeface="Arial"/>
                <a:cs typeface="Arial"/>
              </a:rPr>
              <a:t>Let </a:t>
            </a:r>
            <a:r>
              <a:rPr sz="614" spc="24" dirty="0">
                <a:latin typeface="DejaVu Serif"/>
                <a:cs typeface="DejaVu Serif"/>
              </a:rPr>
              <a:t>A</a:t>
            </a:r>
            <a:r>
              <a:rPr sz="614" spc="24" dirty="0">
                <a:latin typeface="Times New Roman"/>
                <a:cs typeface="Times New Roman"/>
              </a:rPr>
              <a:t>(</a:t>
            </a:r>
            <a:r>
              <a:rPr sz="614" spc="24" dirty="0">
                <a:latin typeface="DejaVu Serif"/>
                <a:cs typeface="DejaVu Serif"/>
              </a:rPr>
              <a:t>t</a:t>
            </a:r>
            <a:r>
              <a:rPr sz="614" spc="24" dirty="0">
                <a:latin typeface="Times New Roman"/>
                <a:cs typeface="Times New Roman"/>
              </a:rPr>
              <a:t>) </a:t>
            </a:r>
            <a:r>
              <a:rPr sz="614" spc="-27" dirty="0">
                <a:latin typeface="Arial"/>
                <a:cs typeface="Arial"/>
              </a:rPr>
              <a:t>be </a:t>
            </a:r>
            <a:r>
              <a:rPr sz="614" spc="-3" dirty="0">
                <a:latin typeface="Arial"/>
                <a:cs typeface="Arial"/>
              </a:rPr>
              <a:t>the </a:t>
            </a:r>
            <a:r>
              <a:rPr sz="614" spc="-34" dirty="0">
                <a:latin typeface="Arial"/>
                <a:cs typeface="Arial"/>
              </a:rPr>
              <a:t>area </a:t>
            </a:r>
            <a:r>
              <a:rPr sz="614" dirty="0">
                <a:latin typeface="Arial"/>
                <a:cs typeface="Arial"/>
              </a:rPr>
              <a:t>of </a:t>
            </a:r>
            <a:r>
              <a:rPr sz="614" spc="-3" dirty="0">
                <a:latin typeface="Arial"/>
                <a:cs typeface="Arial"/>
              </a:rPr>
              <a:t>the triangle </a:t>
            </a:r>
            <a:r>
              <a:rPr sz="614" spc="10" dirty="0">
                <a:latin typeface="Arial"/>
                <a:cs typeface="Arial"/>
              </a:rPr>
              <a:t>at </a:t>
            </a:r>
            <a:r>
              <a:rPr sz="614" spc="3" dirty="0">
                <a:latin typeface="Arial"/>
                <a:cs typeface="Arial"/>
              </a:rPr>
              <a:t>time </a:t>
            </a:r>
            <a:r>
              <a:rPr sz="614" spc="-7" dirty="0">
                <a:latin typeface="DejaVu Serif"/>
                <a:cs typeface="DejaVu Serif"/>
              </a:rPr>
              <a:t>t</a:t>
            </a:r>
            <a:r>
              <a:rPr sz="614" spc="-7" dirty="0">
                <a:latin typeface="Arial"/>
                <a:cs typeface="Arial"/>
              </a:rPr>
              <a:t>. </a:t>
            </a:r>
            <a:r>
              <a:rPr sz="614" spc="14" dirty="0">
                <a:latin typeface="Arial"/>
                <a:cs typeface="Arial"/>
              </a:rPr>
              <a:t>If  </a:t>
            </a:r>
            <a:r>
              <a:rPr sz="614" spc="-3" dirty="0">
                <a:latin typeface="Arial"/>
                <a:cs typeface="Arial"/>
              </a:rPr>
              <a:t>the </a:t>
            </a:r>
            <a:r>
              <a:rPr sz="614" spc="-34" dirty="0">
                <a:latin typeface="Arial"/>
                <a:cs typeface="Arial"/>
              </a:rPr>
              <a:t>area </a:t>
            </a:r>
            <a:r>
              <a:rPr sz="614" spc="-31" dirty="0">
                <a:latin typeface="Arial"/>
                <a:cs typeface="Arial"/>
              </a:rPr>
              <a:t>increases </a:t>
            </a:r>
            <a:r>
              <a:rPr sz="614" spc="10" dirty="0">
                <a:latin typeface="Arial"/>
                <a:cs typeface="Arial"/>
              </a:rPr>
              <a:t>at </a:t>
            </a:r>
            <a:r>
              <a:rPr sz="614" spc="-34" dirty="0">
                <a:latin typeface="Arial"/>
                <a:cs typeface="Arial"/>
              </a:rPr>
              <a:t>a </a:t>
            </a:r>
            <a:r>
              <a:rPr sz="614" spc="-7" dirty="0">
                <a:latin typeface="Arial"/>
                <a:cs typeface="Arial"/>
              </a:rPr>
              <a:t>constant rate </a:t>
            </a:r>
            <a:r>
              <a:rPr sz="614" dirty="0">
                <a:latin typeface="Arial"/>
                <a:cs typeface="Arial"/>
              </a:rPr>
              <a:t>of </a:t>
            </a:r>
            <a:r>
              <a:rPr sz="614" spc="-3" dirty="0">
                <a:latin typeface="Times New Roman"/>
                <a:cs typeface="Times New Roman"/>
              </a:rPr>
              <a:t>0</a:t>
            </a:r>
            <a:r>
              <a:rPr sz="614" spc="-3" dirty="0">
                <a:latin typeface="DejaVu Serif"/>
                <a:cs typeface="DejaVu Serif"/>
              </a:rPr>
              <a:t>.</a:t>
            </a:r>
            <a:r>
              <a:rPr sz="614" spc="-3" dirty="0">
                <a:latin typeface="Times New Roman"/>
                <a:cs typeface="Times New Roman"/>
              </a:rPr>
              <a:t>5</a:t>
            </a:r>
            <a:r>
              <a:rPr sz="614" spc="-3" dirty="0">
                <a:latin typeface="Arial"/>
                <a:cs typeface="Arial"/>
              </a:rPr>
              <a:t>inch</a:t>
            </a:r>
            <a:r>
              <a:rPr sz="614" spc="-5" baseline="37037" dirty="0">
                <a:latin typeface="Times New Roman"/>
                <a:cs typeface="Times New Roman"/>
              </a:rPr>
              <a:t>2</a:t>
            </a:r>
            <a:r>
              <a:rPr sz="614" spc="-3" dirty="0">
                <a:latin typeface="DejaVu Serif"/>
                <a:cs typeface="DejaVu Serif"/>
              </a:rPr>
              <a:t>/</a:t>
            </a:r>
            <a:r>
              <a:rPr sz="614" spc="-3" dirty="0">
                <a:latin typeface="Arial"/>
                <a:cs typeface="Arial"/>
              </a:rPr>
              <a:t>sec,  </a:t>
            </a:r>
            <a:r>
              <a:rPr sz="614" spc="-14" dirty="0">
                <a:latin typeface="Arial"/>
                <a:cs typeface="Arial"/>
              </a:rPr>
              <a:t>then </a:t>
            </a:r>
            <a:r>
              <a:rPr sz="614" spc="-31" dirty="0">
                <a:latin typeface="Arial"/>
                <a:cs typeface="Arial"/>
              </a:rPr>
              <a:t>how </a:t>
            </a:r>
            <a:r>
              <a:rPr sz="614" spc="-10" dirty="0">
                <a:latin typeface="Arial"/>
                <a:cs typeface="Arial"/>
              </a:rPr>
              <a:t>fast </a:t>
            </a:r>
            <a:r>
              <a:rPr sz="614" spc="-31" dirty="0">
                <a:latin typeface="Arial"/>
                <a:cs typeface="Arial"/>
              </a:rPr>
              <a:t>is </a:t>
            </a:r>
            <a:r>
              <a:rPr sz="614" spc="-10" dirty="0">
                <a:latin typeface="Arial"/>
                <a:cs typeface="Arial"/>
              </a:rPr>
              <a:t>the </a:t>
            </a:r>
            <a:r>
              <a:rPr sz="614" spc="-31" dirty="0">
                <a:latin typeface="Arial"/>
                <a:cs typeface="Arial"/>
              </a:rPr>
              <a:t>angle </a:t>
            </a:r>
            <a:r>
              <a:rPr sz="614" spc="-24" dirty="0">
                <a:latin typeface="Arial"/>
                <a:cs typeface="Arial"/>
              </a:rPr>
              <a:t>increasing </a:t>
            </a:r>
            <a:r>
              <a:rPr sz="614" spc="-20" dirty="0">
                <a:latin typeface="Arial"/>
                <a:cs typeface="Arial"/>
              </a:rPr>
              <a:t>or </a:t>
            </a:r>
            <a:r>
              <a:rPr sz="614" spc="-34" dirty="0">
                <a:latin typeface="Arial"/>
                <a:cs typeface="Arial"/>
              </a:rPr>
              <a:t>decreasing </a:t>
            </a:r>
            <a:r>
              <a:rPr sz="614" spc="-31" dirty="0">
                <a:latin typeface="Arial"/>
                <a:cs typeface="Arial"/>
              </a:rPr>
              <a:t>when  </a:t>
            </a:r>
            <a:r>
              <a:rPr sz="614" spc="-78" dirty="0">
                <a:latin typeface="DejaVu Serif"/>
                <a:cs typeface="DejaVu Serif"/>
              </a:rPr>
              <a:t>θ </a:t>
            </a:r>
            <a:r>
              <a:rPr sz="614" spc="139" dirty="0">
                <a:latin typeface="Times New Roman"/>
                <a:cs typeface="Times New Roman"/>
              </a:rPr>
              <a:t>= </a:t>
            </a:r>
            <a:r>
              <a:rPr sz="614" spc="7" dirty="0">
                <a:latin typeface="Times New Roman"/>
                <a:cs typeface="Times New Roman"/>
              </a:rPr>
              <a:t>60</a:t>
            </a:r>
            <a:r>
              <a:rPr sz="614" spc="-27" dirty="0">
                <a:latin typeface="Times New Roman"/>
                <a:cs typeface="Times New Roman"/>
              </a:rPr>
              <a:t> </a:t>
            </a:r>
            <a:r>
              <a:rPr sz="614" spc="-48" dirty="0">
                <a:latin typeface="Arial"/>
                <a:cs typeface="Arial"/>
              </a:rPr>
              <a:t>?</a:t>
            </a:r>
            <a:endParaRPr sz="614">
              <a:latin typeface="Arial"/>
              <a:cs typeface="Arial"/>
            </a:endParaRPr>
          </a:p>
          <a:p>
            <a:pPr marL="109102" marR="3464" indent="-100443" algn="just">
              <a:lnSpc>
                <a:spcPct val="101499"/>
              </a:lnSpc>
              <a:spcBef>
                <a:spcPts val="341"/>
              </a:spcBef>
              <a:buFont typeface="Arial"/>
              <a:buAutoNum type="arabicPeriod" startAt="204"/>
              <a:tabLst>
                <a:tab pos="213874" algn="l"/>
              </a:tabLst>
            </a:pPr>
            <a:r>
              <a:rPr sz="614" dirty="0">
                <a:latin typeface="Arial"/>
                <a:cs typeface="Arial"/>
              </a:rPr>
              <a:t>A </a:t>
            </a:r>
            <a:r>
              <a:rPr sz="614" spc="-3" dirty="0">
                <a:latin typeface="Arial"/>
                <a:cs typeface="Arial"/>
              </a:rPr>
              <a:t>point </a:t>
            </a:r>
            <a:r>
              <a:rPr sz="614" spc="-14" dirty="0">
                <a:latin typeface="DejaVu Serif"/>
                <a:cs typeface="DejaVu Serif"/>
              </a:rPr>
              <a:t>P </a:t>
            </a:r>
            <a:r>
              <a:rPr sz="614" spc="-31" dirty="0">
                <a:latin typeface="Arial"/>
                <a:cs typeface="Arial"/>
              </a:rPr>
              <a:t>is </a:t>
            </a:r>
            <a:r>
              <a:rPr sz="614" spc="-24" dirty="0">
                <a:latin typeface="Arial"/>
                <a:cs typeface="Arial"/>
              </a:rPr>
              <a:t>moving </a:t>
            </a:r>
            <a:r>
              <a:rPr sz="614" spc="-7" dirty="0">
                <a:latin typeface="Arial"/>
                <a:cs typeface="Arial"/>
              </a:rPr>
              <a:t>in </a:t>
            </a:r>
            <a:r>
              <a:rPr sz="614" spc="-14" dirty="0">
                <a:latin typeface="Arial"/>
                <a:cs typeface="Arial"/>
              </a:rPr>
              <a:t>the </a:t>
            </a:r>
            <a:r>
              <a:rPr sz="614" dirty="0">
                <a:latin typeface="Arial"/>
                <a:cs typeface="Arial"/>
              </a:rPr>
              <a:t>first </a:t>
            </a:r>
            <a:r>
              <a:rPr sz="614" spc="-17" dirty="0">
                <a:latin typeface="Arial"/>
                <a:cs typeface="Arial"/>
              </a:rPr>
              <a:t>quadrant </a:t>
            </a:r>
            <a:r>
              <a:rPr sz="614" spc="-10" dirty="0">
                <a:latin typeface="Arial"/>
                <a:cs typeface="Arial"/>
              </a:rPr>
              <a:t>of </a:t>
            </a:r>
            <a:r>
              <a:rPr sz="614" spc="-17" dirty="0">
                <a:latin typeface="Arial"/>
                <a:cs typeface="Arial"/>
              </a:rPr>
              <a:t>the </a:t>
            </a:r>
            <a:r>
              <a:rPr sz="614" spc="-27" dirty="0">
                <a:latin typeface="Arial"/>
                <a:cs typeface="Arial"/>
              </a:rPr>
              <a:t>plane.  </a:t>
            </a:r>
            <a:r>
              <a:rPr sz="614" dirty="0">
                <a:latin typeface="Arial"/>
                <a:cs typeface="Arial"/>
              </a:rPr>
              <a:t>Its </a:t>
            </a:r>
            <a:r>
              <a:rPr sz="614" spc="3" dirty="0">
                <a:latin typeface="Arial"/>
                <a:cs typeface="Arial"/>
              </a:rPr>
              <a:t>motion </a:t>
            </a:r>
            <a:r>
              <a:rPr sz="614" spc="-24" dirty="0">
                <a:latin typeface="Arial"/>
                <a:cs typeface="Arial"/>
              </a:rPr>
              <a:t>is </a:t>
            </a:r>
            <a:r>
              <a:rPr sz="614" spc="-14" dirty="0">
                <a:latin typeface="Arial"/>
                <a:cs typeface="Arial"/>
              </a:rPr>
              <a:t>parallel </a:t>
            </a:r>
            <a:r>
              <a:rPr sz="614" spc="17" dirty="0">
                <a:latin typeface="Arial"/>
                <a:cs typeface="Arial"/>
              </a:rPr>
              <a:t>to </a:t>
            </a:r>
            <a:r>
              <a:rPr sz="614" spc="-3" dirty="0">
                <a:latin typeface="Arial"/>
                <a:cs typeface="Arial"/>
              </a:rPr>
              <a:t>the </a:t>
            </a:r>
            <a:r>
              <a:rPr sz="614" spc="-10" dirty="0">
                <a:latin typeface="DejaVu Serif"/>
                <a:cs typeface="DejaVu Serif"/>
              </a:rPr>
              <a:t>x</a:t>
            </a:r>
            <a:r>
              <a:rPr sz="614" spc="-10" dirty="0">
                <a:latin typeface="Arial"/>
                <a:cs typeface="Arial"/>
              </a:rPr>
              <a:t>-axis; </a:t>
            </a:r>
            <a:r>
              <a:rPr sz="614" spc="3" dirty="0">
                <a:latin typeface="Arial"/>
                <a:cs typeface="Arial"/>
              </a:rPr>
              <a:t>its </a:t>
            </a:r>
            <a:r>
              <a:rPr sz="614" spc="-17" dirty="0">
                <a:latin typeface="Arial"/>
                <a:cs typeface="Arial"/>
              </a:rPr>
              <a:t>distance </a:t>
            </a:r>
            <a:r>
              <a:rPr sz="614" spc="17" dirty="0">
                <a:latin typeface="Arial"/>
                <a:cs typeface="Arial"/>
              </a:rPr>
              <a:t>to </a:t>
            </a:r>
            <a:r>
              <a:rPr sz="614" spc="-3" dirty="0">
                <a:latin typeface="Arial"/>
                <a:cs typeface="Arial"/>
              </a:rPr>
              <a:t>the  </a:t>
            </a:r>
            <a:r>
              <a:rPr sz="614" spc="-20" dirty="0">
                <a:latin typeface="DejaVu Serif"/>
                <a:cs typeface="DejaVu Serif"/>
              </a:rPr>
              <a:t>x</a:t>
            </a:r>
            <a:r>
              <a:rPr sz="614" spc="-20" dirty="0">
                <a:latin typeface="Arial"/>
                <a:cs typeface="Arial"/>
              </a:rPr>
              <a:t>-axis </a:t>
            </a:r>
            <a:r>
              <a:rPr sz="614" spc="-31" dirty="0">
                <a:latin typeface="Arial"/>
                <a:cs typeface="Arial"/>
              </a:rPr>
              <a:t>is </a:t>
            </a:r>
            <a:r>
              <a:rPr sz="614" spc="-41" dirty="0">
                <a:latin typeface="Arial"/>
                <a:cs typeface="Arial"/>
              </a:rPr>
              <a:t>always </a:t>
            </a:r>
            <a:r>
              <a:rPr sz="614" spc="-34" dirty="0">
                <a:latin typeface="Arial"/>
                <a:cs typeface="Arial"/>
              </a:rPr>
              <a:t>10 </a:t>
            </a:r>
            <a:r>
              <a:rPr sz="614" dirty="0">
                <a:latin typeface="Arial"/>
                <a:cs typeface="Arial"/>
              </a:rPr>
              <a:t>(feet). </a:t>
            </a:r>
            <a:r>
              <a:rPr sz="614" spc="-7" dirty="0">
                <a:latin typeface="Arial"/>
                <a:cs typeface="Arial"/>
              </a:rPr>
              <a:t>Its </a:t>
            </a:r>
            <a:r>
              <a:rPr sz="614" spc="-17" dirty="0">
                <a:latin typeface="Arial"/>
                <a:cs typeface="Arial"/>
              </a:rPr>
              <a:t>velocity </a:t>
            </a:r>
            <a:r>
              <a:rPr sz="614" spc="-31" dirty="0">
                <a:latin typeface="Arial"/>
                <a:cs typeface="Arial"/>
              </a:rPr>
              <a:t>is </a:t>
            </a:r>
            <a:r>
              <a:rPr sz="614" spc="-34" dirty="0">
                <a:latin typeface="Arial"/>
                <a:cs typeface="Arial"/>
              </a:rPr>
              <a:t>3 </a:t>
            </a:r>
            <a:r>
              <a:rPr sz="614" spc="-17" dirty="0">
                <a:latin typeface="Arial"/>
                <a:cs typeface="Arial"/>
              </a:rPr>
              <a:t>feet </a:t>
            </a:r>
            <a:r>
              <a:rPr sz="614" spc="-24" dirty="0">
                <a:latin typeface="Arial"/>
                <a:cs typeface="Arial"/>
              </a:rPr>
              <a:t>per </a:t>
            </a:r>
            <a:r>
              <a:rPr sz="614" spc="-44" dirty="0">
                <a:latin typeface="Arial"/>
                <a:cs typeface="Arial"/>
              </a:rPr>
              <a:t>second  </a:t>
            </a:r>
            <a:r>
              <a:rPr sz="614" spc="7" dirty="0">
                <a:latin typeface="Arial"/>
                <a:cs typeface="Arial"/>
              </a:rPr>
              <a:t>to </a:t>
            </a:r>
            <a:r>
              <a:rPr sz="614" spc="-14" dirty="0">
                <a:latin typeface="Arial"/>
                <a:cs typeface="Arial"/>
              </a:rPr>
              <a:t>the </a:t>
            </a:r>
            <a:r>
              <a:rPr sz="614" dirty="0">
                <a:latin typeface="Arial"/>
                <a:cs typeface="Arial"/>
              </a:rPr>
              <a:t>left. </a:t>
            </a:r>
            <a:r>
              <a:rPr sz="614" spc="-44" dirty="0">
                <a:latin typeface="Arial"/>
                <a:cs typeface="Arial"/>
              </a:rPr>
              <a:t>We </a:t>
            </a:r>
            <a:r>
              <a:rPr sz="614" spc="-7" dirty="0">
                <a:latin typeface="Arial"/>
                <a:cs typeface="Arial"/>
              </a:rPr>
              <a:t>write </a:t>
            </a:r>
            <a:r>
              <a:rPr sz="614" spc="-78" dirty="0">
                <a:latin typeface="DejaVu Serif"/>
                <a:cs typeface="DejaVu Serif"/>
              </a:rPr>
              <a:t>θ </a:t>
            </a:r>
            <a:r>
              <a:rPr sz="614" spc="-14" dirty="0">
                <a:latin typeface="Arial"/>
                <a:cs typeface="Arial"/>
              </a:rPr>
              <a:t>for the </a:t>
            </a:r>
            <a:r>
              <a:rPr sz="614" spc="-34" dirty="0">
                <a:latin typeface="Arial"/>
                <a:cs typeface="Arial"/>
              </a:rPr>
              <a:t>angle </a:t>
            </a:r>
            <a:r>
              <a:rPr sz="614" spc="-37" dirty="0">
                <a:latin typeface="Arial"/>
                <a:cs typeface="Arial"/>
              </a:rPr>
              <a:t>between </a:t>
            </a:r>
            <a:r>
              <a:rPr sz="614" spc="-14" dirty="0">
                <a:latin typeface="Arial"/>
                <a:cs typeface="Arial"/>
              </a:rPr>
              <a:t>the </a:t>
            </a:r>
            <a:r>
              <a:rPr sz="614" spc="-17" dirty="0">
                <a:latin typeface="Arial"/>
                <a:cs typeface="Arial"/>
              </a:rPr>
              <a:t>positive  </a:t>
            </a:r>
            <a:r>
              <a:rPr sz="614" spc="-17" dirty="0">
                <a:latin typeface="DejaVu Serif"/>
                <a:cs typeface="DejaVu Serif"/>
              </a:rPr>
              <a:t>x</a:t>
            </a:r>
            <a:r>
              <a:rPr sz="614" spc="-17" dirty="0">
                <a:latin typeface="Arial"/>
                <a:cs typeface="Arial"/>
              </a:rPr>
              <a:t>-axis </a:t>
            </a:r>
            <a:r>
              <a:rPr sz="614" spc="-27" dirty="0">
                <a:latin typeface="Arial"/>
                <a:cs typeface="Arial"/>
              </a:rPr>
              <a:t>and </a:t>
            </a:r>
            <a:r>
              <a:rPr sz="614" spc="-10" dirty="0">
                <a:latin typeface="Arial"/>
                <a:cs typeface="Arial"/>
              </a:rPr>
              <a:t>the </a:t>
            </a:r>
            <a:r>
              <a:rPr sz="614" spc="-14" dirty="0">
                <a:latin typeface="Arial"/>
                <a:cs typeface="Arial"/>
              </a:rPr>
              <a:t>line </a:t>
            </a:r>
            <a:r>
              <a:rPr sz="614" spc="-31" dirty="0">
                <a:latin typeface="Arial"/>
                <a:cs typeface="Arial"/>
              </a:rPr>
              <a:t>segment </a:t>
            </a:r>
            <a:r>
              <a:rPr sz="614" spc="-3" dirty="0">
                <a:latin typeface="Arial"/>
                <a:cs typeface="Arial"/>
              </a:rPr>
              <a:t>from </a:t>
            </a:r>
            <a:r>
              <a:rPr sz="614" spc="-10" dirty="0">
                <a:latin typeface="Arial"/>
                <a:cs typeface="Arial"/>
              </a:rPr>
              <a:t>the origin </a:t>
            </a:r>
            <a:r>
              <a:rPr sz="614" spc="14" dirty="0">
                <a:latin typeface="Arial"/>
                <a:cs typeface="Arial"/>
              </a:rPr>
              <a:t>to </a:t>
            </a:r>
            <a:r>
              <a:rPr sz="614" spc="-14" dirty="0">
                <a:latin typeface="DejaVu Serif"/>
                <a:cs typeface="DejaVu Serif"/>
              </a:rPr>
              <a:t>P</a:t>
            </a:r>
            <a:r>
              <a:rPr sz="614" spc="55" dirty="0">
                <a:latin typeface="DejaVu Serif"/>
                <a:cs typeface="DejaVu Serif"/>
              </a:rPr>
              <a:t> </a:t>
            </a:r>
            <a:r>
              <a:rPr sz="614" spc="3" dirty="0">
                <a:latin typeface="Arial"/>
                <a:cs typeface="Arial"/>
              </a:rPr>
              <a:t>.</a:t>
            </a:r>
            <a:endParaRPr sz="614">
              <a:latin typeface="Arial"/>
              <a:cs typeface="Arial"/>
            </a:endParaRPr>
          </a:p>
          <a:p>
            <a:pPr marL="397875" lvl="1" indent="-133779">
              <a:spcBef>
                <a:spcPts val="215"/>
              </a:spcBef>
              <a:buFont typeface="Arial"/>
              <a:buAutoNum type="alphaLcParenBoth"/>
              <a:tabLst>
                <a:tab pos="398308" algn="l"/>
              </a:tabLst>
            </a:pPr>
            <a:r>
              <a:rPr sz="614" spc="-20" dirty="0">
                <a:latin typeface="Arial"/>
                <a:cs typeface="Arial"/>
              </a:rPr>
              <a:t>Make </a:t>
            </a:r>
            <a:r>
              <a:rPr sz="614" spc="-41" dirty="0">
                <a:latin typeface="Arial"/>
                <a:cs typeface="Arial"/>
              </a:rPr>
              <a:t>a </a:t>
            </a:r>
            <a:r>
              <a:rPr sz="614" spc="-17" dirty="0">
                <a:latin typeface="Arial"/>
                <a:cs typeface="Arial"/>
              </a:rPr>
              <a:t>drawing </a:t>
            </a:r>
            <a:r>
              <a:rPr sz="614" spc="-3" dirty="0">
                <a:latin typeface="Arial"/>
                <a:cs typeface="Arial"/>
              </a:rPr>
              <a:t>of </a:t>
            </a:r>
            <a:r>
              <a:rPr sz="614" spc="-10" dirty="0">
                <a:latin typeface="Arial"/>
                <a:cs typeface="Arial"/>
              </a:rPr>
              <a:t>the </a:t>
            </a:r>
            <a:r>
              <a:rPr sz="614" spc="3" dirty="0">
                <a:latin typeface="Arial"/>
                <a:cs typeface="Arial"/>
              </a:rPr>
              <a:t>point </a:t>
            </a:r>
            <a:r>
              <a:rPr sz="614" spc="-14" dirty="0">
                <a:latin typeface="DejaVu Serif"/>
                <a:cs typeface="DejaVu Serif"/>
              </a:rPr>
              <a:t>P</a:t>
            </a:r>
            <a:r>
              <a:rPr sz="614" spc="-85" dirty="0">
                <a:latin typeface="DejaVu Serif"/>
                <a:cs typeface="DejaVu Serif"/>
              </a:rPr>
              <a:t> </a:t>
            </a:r>
            <a:r>
              <a:rPr sz="614" spc="3" dirty="0">
                <a:latin typeface="Arial"/>
                <a:cs typeface="Arial"/>
              </a:rPr>
              <a:t>.</a:t>
            </a:r>
            <a:endParaRPr sz="614">
              <a:latin typeface="Arial"/>
              <a:cs typeface="Arial"/>
            </a:endParaRPr>
          </a:p>
          <a:p>
            <a:pPr marL="400905" lvl="1" indent="-136810">
              <a:spcBef>
                <a:spcPts val="218"/>
              </a:spcBef>
              <a:buFont typeface="Arial"/>
              <a:buAutoNum type="alphaLcParenBoth"/>
              <a:tabLst>
                <a:tab pos="401338" algn="l"/>
              </a:tabLst>
            </a:pPr>
            <a:r>
              <a:rPr sz="614" spc="-24" dirty="0">
                <a:latin typeface="Arial"/>
                <a:cs typeface="Arial"/>
              </a:rPr>
              <a:t>Where </a:t>
            </a:r>
            <a:r>
              <a:rPr sz="614" spc="-27" dirty="0">
                <a:latin typeface="Arial"/>
                <a:cs typeface="Arial"/>
              </a:rPr>
              <a:t>is </a:t>
            </a:r>
            <a:r>
              <a:rPr sz="614" spc="-10" dirty="0">
                <a:latin typeface="Arial"/>
                <a:cs typeface="Arial"/>
              </a:rPr>
              <a:t>the </a:t>
            </a:r>
            <a:r>
              <a:rPr sz="614" spc="3" dirty="0">
                <a:latin typeface="Arial"/>
                <a:cs typeface="Arial"/>
              </a:rPr>
              <a:t>point </a:t>
            </a:r>
            <a:r>
              <a:rPr sz="614" spc="-31" dirty="0">
                <a:latin typeface="Arial"/>
                <a:cs typeface="Arial"/>
              </a:rPr>
              <a:t>when </a:t>
            </a:r>
            <a:r>
              <a:rPr sz="614" spc="-78" dirty="0">
                <a:latin typeface="DejaVu Serif"/>
                <a:cs typeface="DejaVu Serif"/>
              </a:rPr>
              <a:t>θ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-34" dirty="0">
                <a:latin typeface="Times New Roman"/>
                <a:cs typeface="Times New Roman"/>
              </a:rPr>
              <a:t> </a:t>
            </a:r>
            <a:r>
              <a:rPr sz="614" spc="10" dirty="0">
                <a:latin typeface="DejaVu Serif"/>
                <a:cs typeface="DejaVu Serif"/>
              </a:rPr>
              <a:t>π/</a:t>
            </a:r>
            <a:r>
              <a:rPr sz="614" spc="10" dirty="0">
                <a:latin typeface="Times New Roman"/>
                <a:cs typeface="Times New Roman"/>
              </a:rPr>
              <a:t>3</a:t>
            </a:r>
            <a:r>
              <a:rPr sz="614" spc="10" dirty="0">
                <a:latin typeface="Arial"/>
                <a:cs typeface="Arial"/>
              </a:rPr>
              <a:t>?</a:t>
            </a:r>
            <a:endParaRPr sz="614">
              <a:latin typeface="Arial"/>
              <a:cs typeface="Arial"/>
            </a:endParaRPr>
          </a:p>
          <a:p>
            <a:pPr marL="399173" lvl="1" indent="-135078">
              <a:spcBef>
                <a:spcPts val="218"/>
              </a:spcBef>
              <a:buFont typeface="Arial"/>
              <a:buAutoNum type="alphaLcParenBoth"/>
              <a:tabLst>
                <a:tab pos="399606" algn="l"/>
              </a:tabLst>
            </a:pPr>
            <a:r>
              <a:rPr sz="614" spc="-14" dirty="0">
                <a:latin typeface="Arial"/>
                <a:cs typeface="Arial"/>
              </a:rPr>
              <a:t>Compute </a:t>
            </a:r>
            <a:r>
              <a:rPr sz="614" spc="-3" dirty="0">
                <a:latin typeface="Arial"/>
                <a:cs typeface="Arial"/>
              </a:rPr>
              <a:t>the </a:t>
            </a:r>
            <a:r>
              <a:rPr sz="614" spc="-7" dirty="0">
                <a:latin typeface="Arial"/>
                <a:cs typeface="Arial"/>
              </a:rPr>
              <a:t>rate </a:t>
            </a:r>
            <a:r>
              <a:rPr sz="614" dirty="0">
                <a:latin typeface="Arial"/>
                <a:cs typeface="Arial"/>
              </a:rPr>
              <a:t>of </a:t>
            </a:r>
            <a:r>
              <a:rPr sz="614" spc="-27" dirty="0">
                <a:latin typeface="Arial"/>
                <a:cs typeface="Arial"/>
              </a:rPr>
              <a:t>change </a:t>
            </a:r>
            <a:r>
              <a:rPr sz="614" dirty="0">
                <a:latin typeface="Arial"/>
                <a:cs typeface="Arial"/>
              </a:rPr>
              <a:t>of </a:t>
            </a:r>
            <a:r>
              <a:rPr sz="614" spc="-3" dirty="0">
                <a:latin typeface="Arial"/>
                <a:cs typeface="Arial"/>
              </a:rPr>
              <a:t>the </a:t>
            </a:r>
            <a:r>
              <a:rPr sz="614" spc="-24" dirty="0">
                <a:latin typeface="Arial"/>
                <a:cs typeface="Arial"/>
              </a:rPr>
              <a:t>angle </a:t>
            </a:r>
            <a:r>
              <a:rPr sz="614" spc="-78" dirty="0">
                <a:latin typeface="DejaVu Serif"/>
                <a:cs typeface="DejaVu Serif"/>
              </a:rPr>
              <a:t>θ</a:t>
            </a:r>
            <a:r>
              <a:rPr sz="614" spc="-65" dirty="0">
                <a:latin typeface="DejaVu Serif"/>
                <a:cs typeface="DejaVu Serif"/>
              </a:rPr>
              <a:t> </a:t>
            </a:r>
            <a:r>
              <a:rPr sz="614" spc="10" dirty="0">
                <a:latin typeface="Arial"/>
                <a:cs typeface="Arial"/>
              </a:rPr>
              <a:t>at</a:t>
            </a:r>
            <a:endParaRPr sz="614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6242625" y="4326338"/>
            <a:ext cx="840365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-10" dirty="0">
                <a:latin typeface="Arial"/>
                <a:cs typeface="Arial"/>
              </a:rPr>
              <a:t>the </a:t>
            </a:r>
            <a:r>
              <a:rPr sz="614" spc="-14" dirty="0">
                <a:latin typeface="Arial"/>
                <a:cs typeface="Arial"/>
              </a:rPr>
              <a:t>moment </a:t>
            </a:r>
            <a:r>
              <a:rPr sz="614" spc="14" dirty="0">
                <a:latin typeface="Arial"/>
                <a:cs typeface="Arial"/>
              </a:rPr>
              <a:t>that </a:t>
            </a:r>
            <a:r>
              <a:rPr sz="614" spc="-78" dirty="0">
                <a:latin typeface="DejaVu Serif"/>
                <a:cs typeface="DejaVu Serif"/>
              </a:rPr>
              <a:t>θ </a:t>
            </a:r>
            <a:r>
              <a:rPr sz="614" spc="139" dirty="0">
                <a:latin typeface="Times New Roman"/>
                <a:cs typeface="Times New Roman"/>
              </a:rPr>
              <a:t>= </a:t>
            </a:r>
            <a:r>
              <a:rPr sz="614" i="1" u="sng" spc="30" baseline="32407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π</a:t>
            </a:r>
            <a:r>
              <a:rPr sz="614" i="1" spc="-25" baseline="32407" dirty="0">
                <a:latin typeface="Arial"/>
                <a:cs typeface="Arial"/>
              </a:rPr>
              <a:t> </a:t>
            </a:r>
            <a:r>
              <a:rPr sz="614" spc="3" dirty="0">
                <a:latin typeface="Arial"/>
                <a:cs typeface="Arial"/>
              </a:rPr>
              <a:t>.</a:t>
            </a:r>
            <a:endParaRPr sz="614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6142119" y="4362860"/>
            <a:ext cx="1989426" cy="1732770"/>
          </a:xfrm>
          <a:prstGeom prst="rect">
            <a:avLst/>
          </a:prstGeom>
        </p:spPr>
        <p:txBody>
          <a:bodyPr vert="horz" wrap="square" lIns="0" tIns="24245" rIns="0" bIns="0" rtlCol="0">
            <a:spAutoFit/>
          </a:bodyPr>
          <a:lstStyle/>
          <a:p>
            <a:pPr marL="863721">
              <a:spcBef>
                <a:spcPts val="191"/>
              </a:spcBef>
            </a:pPr>
            <a:r>
              <a:rPr sz="409" spc="44" dirty="0">
                <a:latin typeface="Times New Roman"/>
                <a:cs typeface="Times New Roman"/>
              </a:rPr>
              <a:t>3</a:t>
            </a:r>
            <a:endParaRPr sz="409">
              <a:latin typeface="Times New Roman"/>
              <a:cs typeface="Times New Roman"/>
            </a:endParaRPr>
          </a:p>
          <a:p>
            <a:pPr marL="109102" marR="3896" indent="-100443" algn="just">
              <a:lnSpc>
                <a:spcPct val="101499"/>
              </a:lnSpc>
              <a:spcBef>
                <a:spcPts val="170"/>
              </a:spcBef>
              <a:buFont typeface="Arial"/>
              <a:buAutoNum type="arabicPeriod" startAt="205"/>
              <a:tabLst>
                <a:tab pos="208679" algn="l"/>
              </a:tabLst>
            </a:pPr>
            <a:r>
              <a:rPr sz="614" spc="-17" dirty="0">
                <a:latin typeface="Arial"/>
                <a:cs typeface="Arial"/>
              </a:rPr>
              <a:t>The </a:t>
            </a:r>
            <a:r>
              <a:rPr sz="614" spc="-3" dirty="0">
                <a:latin typeface="Arial"/>
                <a:cs typeface="Arial"/>
              </a:rPr>
              <a:t>point </a:t>
            </a:r>
            <a:r>
              <a:rPr sz="614" spc="-10" dirty="0">
                <a:latin typeface="DejaVu Serif"/>
                <a:cs typeface="DejaVu Serif"/>
              </a:rPr>
              <a:t>Q </a:t>
            </a:r>
            <a:r>
              <a:rPr sz="614" spc="-31" dirty="0">
                <a:latin typeface="Arial"/>
                <a:cs typeface="Arial"/>
              </a:rPr>
              <a:t>is </a:t>
            </a:r>
            <a:r>
              <a:rPr sz="614" spc="-24" dirty="0">
                <a:latin typeface="Arial"/>
                <a:cs typeface="Arial"/>
              </a:rPr>
              <a:t>moving </a:t>
            </a:r>
            <a:r>
              <a:rPr sz="614" spc="-31" dirty="0">
                <a:latin typeface="Arial"/>
                <a:cs typeface="Arial"/>
              </a:rPr>
              <a:t>on </a:t>
            </a:r>
            <a:r>
              <a:rPr sz="614" spc="-14" dirty="0">
                <a:latin typeface="Arial"/>
                <a:cs typeface="Arial"/>
              </a:rPr>
              <a:t>the </a:t>
            </a:r>
            <a:r>
              <a:rPr sz="614" spc="-20" dirty="0">
                <a:latin typeface="Arial"/>
                <a:cs typeface="Arial"/>
              </a:rPr>
              <a:t>line </a:t>
            </a:r>
            <a:r>
              <a:rPr sz="614" spc="-37" dirty="0">
                <a:latin typeface="DejaVu Serif"/>
                <a:cs typeface="DejaVu Serif"/>
              </a:rPr>
              <a:t>y </a:t>
            </a:r>
            <a:r>
              <a:rPr sz="614" spc="130" dirty="0">
                <a:latin typeface="Times New Roman"/>
                <a:cs typeface="Times New Roman"/>
              </a:rPr>
              <a:t>=</a:t>
            </a:r>
            <a:r>
              <a:rPr sz="614" spc="-44" dirty="0">
                <a:latin typeface="Times New Roman"/>
                <a:cs typeface="Times New Roman"/>
              </a:rPr>
              <a:t> </a:t>
            </a:r>
            <a:r>
              <a:rPr sz="614" spc="7" dirty="0">
                <a:latin typeface="DejaVu Serif"/>
                <a:cs typeface="DejaVu Serif"/>
              </a:rPr>
              <a:t>x </a:t>
            </a:r>
            <a:r>
              <a:rPr sz="614" spc="3" dirty="0">
                <a:latin typeface="Arial"/>
                <a:cs typeface="Arial"/>
              </a:rPr>
              <a:t>with </a:t>
            </a:r>
            <a:r>
              <a:rPr sz="614" spc="-17" dirty="0">
                <a:latin typeface="Arial"/>
                <a:cs typeface="Arial"/>
              </a:rPr>
              <a:t>velocity </a:t>
            </a:r>
            <a:r>
              <a:rPr sz="614" spc="-34" dirty="0">
                <a:latin typeface="Arial"/>
                <a:cs typeface="Arial"/>
              </a:rPr>
              <a:t>3  </a:t>
            </a:r>
            <a:r>
              <a:rPr sz="614" spc="-17" dirty="0">
                <a:latin typeface="Arial"/>
                <a:cs typeface="Arial"/>
              </a:rPr>
              <a:t>m</a:t>
            </a:r>
            <a:r>
              <a:rPr sz="614" spc="-17" dirty="0">
                <a:latin typeface="DejaVu Serif"/>
                <a:cs typeface="DejaVu Serif"/>
              </a:rPr>
              <a:t>/</a:t>
            </a:r>
            <a:r>
              <a:rPr sz="614" spc="-17" dirty="0">
                <a:latin typeface="Arial"/>
                <a:cs typeface="Arial"/>
              </a:rPr>
              <a:t>sec. Find </a:t>
            </a:r>
            <a:r>
              <a:rPr sz="614" spc="-14" dirty="0">
                <a:latin typeface="Arial"/>
                <a:cs typeface="Arial"/>
              </a:rPr>
              <a:t>the </a:t>
            </a:r>
            <a:r>
              <a:rPr sz="614" spc="-17" dirty="0">
                <a:latin typeface="Arial"/>
                <a:cs typeface="Arial"/>
              </a:rPr>
              <a:t>rate </a:t>
            </a:r>
            <a:r>
              <a:rPr sz="614" spc="-10" dirty="0">
                <a:latin typeface="Arial"/>
                <a:cs typeface="Arial"/>
              </a:rPr>
              <a:t>of </a:t>
            </a:r>
            <a:r>
              <a:rPr sz="614" spc="-41" dirty="0">
                <a:latin typeface="Arial"/>
                <a:cs typeface="Arial"/>
              </a:rPr>
              <a:t>change </a:t>
            </a:r>
            <a:r>
              <a:rPr sz="614" spc="-10" dirty="0">
                <a:latin typeface="Arial"/>
                <a:cs typeface="Arial"/>
              </a:rPr>
              <a:t>of </a:t>
            </a:r>
            <a:r>
              <a:rPr sz="614" spc="-14" dirty="0">
                <a:latin typeface="Arial"/>
                <a:cs typeface="Arial"/>
              </a:rPr>
              <a:t>the following quantities  </a:t>
            </a:r>
            <a:r>
              <a:rPr sz="614" spc="7" dirty="0">
                <a:latin typeface="Arial"/>
                <a:cs typeface="Arial"/>
              </a:rPr>
              <a:t>at </a:t>
            </a:r>
            <a:r>
              <a:rPr sz="614" spc="-10" dirty="0">
                <a:latin typeface="Arial"/>
                <a:cs typeface="Arial"/>
              </a:rPr>
              <a:t>the </a:t>
            </a:r>
            <a:r>
              <a:rPr sz="614" spc="-14" dirty="0">
                <a:latin typeface="Arial"/>
                <a:cs typeface="Arial"/>
              </a:rPr>
              <a:t>moment </a:t>
            </a:r>
            <a:r>
              <a:rPr sz="614" spc="-3" dirty="0">
                <a:latin typeface="Arial"/>
                <a:cs typeface="Arial"/>
              </a:rPr>
              <a:t>in </a:t>
            </a:r>
            <a:r>
              <a:rPr sz="614" spc="-14" dirty="0">
                <a:latin typeface="Arial"/>
                <a:cs typeface="Arial"/>
              </a:rPr>
              <a:t>which </a:t>
            </a:r>
            <a:r>
              <a:rPr sz="614" spc="-10" dirty="0">
                <a:latin typeface="DejaVu Serif"/>
                <a:cs typeface="DejaVu Serif"/>
              </a:rPr>
              <a:t>Q </a:t>
            </a:r>
            <a:r>
              <a:rPr sz="614" spc="-27" dirty="0">
                <a:latin typeface="Arial"/>
                <a:cs typeface="Arial"/>
              </a:rPr>
              <a:t>is </a:t>
            </a:r>
            <a:r>
              <a:rPr sz="614" spc="7" dirty="0">
                <a:latin typeface="Arial"/>
                <a:cs typeface="Arial"/>
              </a:rPr>
              <a:t>at </a:t>
            </a:r>
            <a:r>
              <a:rPr sz="614" spc="-10" dirty="0">
                <a:latin typeface="Arial"/>
                <a:cs typeface="Arial"/>
              </a:rPr>
              <a:t>the </a:t>
            </a:r>
            <a:r>
              <a:rPr sz="614" spc="3" dirty="0">
                <a:latin typeface="Arial"/>
                <a:cs typeface="Arial"/>
              </a:rPr>
              <a:t>point </a:t>
            </a:r>
            <a:r>
              <a:rPr sz="614" spc="7" dirty="0">
                <a:latin typeface="Times New Roman"/>
                <a:cs typeface="Times New Roman"/>
              </a:rPr>
              <a:t>(1</a:t>
            </a:r>
            <a:r>
              <a:rPr sz="614" spc="7" dirty="0">
                <a:latin typeface="DejaVu Serif"/>
                <a:cs typeface="DejaVu Serif"/>
              </a:rPr>
              <a:t>,</a:t>
            </a:r>
            <a:r>
              <a:rPr sz="614" spc="-130" dirty="0">
                <a:latin typeface="DejaVu Serif"/>
                <a:cs typeface="DejaVu Serif"/>
              </a:rPr>
              <a:t> </a:t>
            </a:r>
            <a:r>
              <a:rPr sz="614" spc="14" dirty="0">
                <a:latin typeface="Times New Roman"/>
                <a:cs typeface="Times New Roman"/>
              </a:rPr>
              <a:t>1)</a:t>
            </a:r>
            <a:r>
              <a:rPr sz="614" spc="14" dirty="0">
                <a:latin typeface="Arial"/>
                <a:cs typeface="Arial"/>
              </a:rPr>
              <a:t>:</a:t>
            </a:r>
            <a:endParaRPr sz="614">
              <a:latin typeface="Arial"/>
              <a:cs typeface="Arial"/>
            </a:endParaRPr>
          </a:p>
          <a:p>
            <a:pPr marL="391380" lvl="1" indent="-127285">
              <a:spcBef>
                <a:spcPts val="218"/>
              </a:spcBef>
              <a:buAutoNum type="alphaLcParenBoth"/>
              <a:tabLst>
                <a:tab pos="391813" algn="l"/>
              </a:tabLst>
            </a:pPr>
            <a:r>
              <a:rPr sz="614" spc="-10" dirty="0">
                <a:latin typeface="Arial"/>
                <a:cs typeface="Arial"/>
              </a:rPr>
              <a:t>the </a:t>
            </a:r>
            <a:r>
              <a:rPr sz="614" spc="-20" dirty="0">
                <a:latin typeface="Arial"/>
                <a:cs typeface="Arial"/>
              </a:rPr>
              <a:t>distance </a:t>
            </a:r>
            <a:r>
              <a:rPr sz="614" spc="-3" dirty="0">
                <a:latin typeface="Arial"/>
                <a:cs typeface="Arial"/>
              </a:rPr>
              <a:t>from </a:t>
            </a:r>
            <a:r>
              <a:rPr sz="614" spc="-10" dirty="0">
                <a:latin typeface="DejaVu Serif"/>
                <a:cs typeface="DejaVu Serif"/>
              </a:rPr>
              <a:t>Q </a:t>
            </a:r>
            <a:r>
              <a:rPr sz="614" spc="14" dirty="0">
                <a:latin typeface="Arial"/>
                <a:cs typeface="Arial"/>
              </a:rPr>
              <a:t>to </a:t>
            </a:r>
            <a:r>
              <a:rPr sz="614" spc="-10" dirty="0">
                <a:latin typeface="Arial"/>
                <a:cs typeface="Arial"/>
              </a:rPr>
              <a:t>the</a:t>
            </a:r>
            <a:r>
              <a:rPr sz="614" spc="75" dirty="0">
                <a:latin typeface="Arial"/>
                <a:cs typeface="Arial"/>
              </a:rPr>
              <a:t> </a:t>
            </a:r>
            <a:r>
              <a:rPr sz="614" spc="-10" dirty="0">
                <a:latin typeface="Arial"/>
                <a:cs typeface="Arial"/>
              </a:rPr>
              <a:t>origin,</a:t>
            </a:r>
            <a:endParaRPr sz="614">
              <a:latin typeface="Arial"/>
              <a:cs typeface="Arial"/>
            </a:endParaRPr>
          </a:p>
          <a:p>
            <a:pPr marL="393978" lvl="1" indent="-129883">
              <a:spcBef>
                <a:spcPts val="215"/>
              </a:spcBef>
              <a:buAutoNum type="alphaLcParenBoth"/>
              <a:tabLst>
                <a:tab pos="394411" algn="l"/>
              </a:tabLst>
            </a:pPr>
            <a:r>
              <a:rPr sz="614" spc="-10" dirty="0">
                <a:latin typeface="Arial"/>
                <a:cs typeface="Arial"/>
              </a:rPr>
              <a:t>the </a:t>
            </a:r>
            <a:r>
              <a:rPr sz="614" spc="-20" dirty="0">
                <a:latin typeface="Arial"/>
                <a:cs typeface="Arial"/>
              </a:rPr>
              <a:t>distance </a:t>
            </a:r>
            <a:r>
              <a:rPr sz="614" spc="-3" dirty="0">
                <a:latin typeface="Arial"/>
                <a:cs typeface="Arial"/>
              </a:rPr>
              <a:t>from </a:t>
            </a:r>
            <a:r>
              <a:rPr sz="614" spc="-10" dirty="0">
                <a:latin typeface="DejaVu Serif"/>
                <a:cs typeface="DejaVu Serif"/>
              </a:rPr>
              <a:t>Q </a:t>
            </a:r>
            <a:r>
              <a:rPr sz="614" spc="14" dirty="0">
                <a:latin typeface="Arial"/>
                <a:cs typeface="Arial"/>
              </a:rPr>
              <a:t>to </a:t>
            </a:r>
            <a:r>
              <a:rPr sz="614" spc="-10" dirty="0">
                <a:latin typeface="Arial"/>
                <a:cs typeface="Arial"/>
              </a:rPr>
              <a:t>the </a:t>
            </a:r>
            <a:r>
              <a:rPr sz="614" spc="3" dirty="0">
                <a:latin typeface="Arial"/>
                <a:cs typeface="Arial"/>
              </a:rPr>
              <a:t>point </a:t>
            </a:r>
            <a:r>
              <a:rPr sz="614" spc="10" dirty="0">
                <a:latin typeface="DejaVu Serif"/>
                <a:cs typeface="DejaVu Serif"/>
              </a:rPr>
              <a:t>R</a:t>
            </a:r>
            <a:r>
              <a:rPr sz="614" spc="10" dirty="0">
                <a:latin typeface="Times New Roman"/>
                <a:cs typeface="Times New Roman"/>
              </a:rPr>
              <a:t>(2</a:t>
            </a:r>
            <a:r>
              <a:rPr sz="614" spc="10" dirty="0">
                <a:latin typeface="DejaVu Serif"/>
                <a:cs typeface="DejaVu Serif"/>
              </a:rPr>
              <a:t>,</a:t>
            </a:r>
            <a:r>
              <a:rPr sz="614" spc="20" dirty="0">
                <a:latin typeface="DejaVu Serif"/>
                <a:cs typeface="DejaVu Serif"/>
              </a:rPr>
              <a:t> </a:t>
            </a:r>
            <a:r>
              <a:rPr sz="614" spc="14" dirty="0">
                <a:latin typeface="Times New Roman"/>
                <a:cs typeface="Times New Roman"/>
              </a:rPr>
              <a:t>0)</a:t>
            </a:r>
            <a:r>
              <a:rPr sz="614" spc="14" dirty="0">
                <a:latin typeface="Arial"/>
                <a:cs typeface="Arial"/>
              </a:rPr>
              <a:t>,</a:t>
            </a:r>
            <a:endParaRPr sz="614">
              <a:latin typeface="Arial"/>
              <a:cs typeface="Arial"/>
            </a:endParaRPr>
          </a:p>
          <a:p>
            <a:pPr marL="397009" lvl="1" indent="-132914">
              <a:spcBef>
                <a:spcPts val="218"/>
              </a:spcBef>
              <a:buAutoNum type="alphaLcParenBoth"/>
              <a:tabLst>
                <a:tab pos="397442" algn="l"/>
              </a:tabLst>
            </a:pPr>
            <a:r>
              <a:rPr sz="614" spc="-3" dirty="0">
                <a:latin typeface="Arial"/>
                <a:cs typeface="Arial"/>
              </a:rPr>
              <a:t>the </a:t>
            </a:r>
            <a:r>
              <a:rPr sz="614" spc="-24" dirty="0">
                <a:latin typeface="Arial"/>
                <a:cs typeface="Arial"/>
              </a:rPr>
              <a:t>angle </a:t>
            </a:r>
            <a:r>
              <a:rPr sz="614" spc="-27" dirty="0">
                <a:latin typeface="DejaVu Sans"/>
                <a:cs typeface="DejaVu Sans"/>
              </a:rPr>
              <a:t>∠</a:t>
            </a:r>
            <a:r>
              <a:rPr sz="614" spc="-27" dirty="0">
                <a:latin typeface="DejaVu Serif"/>
                <a:cs typeface="DejaVu Serif"/>
              </a:rPr>
              <a:t>ORQ </a:t>
            </a:r>
            <a:r>
              <a:rPr sz="614" spc="-24" dirty="0">
                <a:latin typeface="Arial"/>
                <a:cs typeface="Arial"/>
              </a:rPr>
              <a:t>where </a:t>
            </a:r>
            <a:r>
              <a:rPr sz="614" spc="10" dirty="0">
                <a:latin typeface="DejaVu Serif"/>
                <a:cs typeface="DejaVu Serif"/>
              </a:rPr>
              <a:t>R </a:t>
            </a:r>
            <a:r>
              <a:rPr sz="614" spc="-24" dirty="0">
                <a:latin typeface="Arial"/>
                <a:cs typeface="Arial"/>
              </a:rPr>
              <a:t>is </a:t>
            </a:r>
            <a:r>
              <a:rPr sz="614" spc="-17" dirty="0">
                <a:latin typeface="Arial"/>
                <a:cs typeface="Arial"/>
              </a:rPr>
              <a:t>again </a:t>
            </a:r>
            <a:r>
              <a:rPr sz="614" spc="-3" dirty="0">
                <a:latin typeface="Arial"/>
                <a:cs typeface="Arial"/>
              </a:rPr>
              <a:t>the</a:t>
            </a:r>
            <a:r>
              <a:rPr sz="614" spc="-68" dirty="0">
                <a:latin typeface="Arial"/>
                <a:cs typeface="Arial"/>
              </a:rPr>
              <a:t> </a:t>
            </a:r>
            <a:r>
              <a:rPr sz="614" spc="10" dirty="0">
                <a:latin typeface="Arial"/>
                <a:cs typeface="Arial"/>
              </a:rPr>
              <a:t>point</a:t>
            </a:r>
            <a:endParaRPr sz="614">
              <a:latin typeface="Arial"/>
              <a:cs typeface="Arial"/>
            </a:endParaRPr>
          </a:p>
          <a:p>
            <a:pPr marL="109102">
              <a:spcBef>
                <a:spcPts val="10"/>
              </a:spcBef>
            </a:pPr>
            <a:r>
              <a:rPr sz="614" spc="10" dirty="0">
                <a:latin typeface="DejaVu Serif"/>
                <a:cs typeface="DejaVu Serif"/>
              </a:rPr>
              <a:t>R</a:t>
            </a:r>
            <a:r>
              <a:rPr sz="614" spc="10" dirty="0">
                <a:latin typeface="Times New Roman"/>
                <a:cs typeface="Times New Roman"/>
              </a:rPr>
              <a:t>(2</a:t>
            </a:r>
            <a:r>
              <a:rPr sz="614" spc="10" dirty="0">
                <a:latin typeface="DejaVu Serif"/>
                <a:cs typeface="DejaVu Serif"/>
              </a:rPr>
              <a:t>,</a:t>
            </a:r>
            <a:r>
              <a:rPr sz="614" spc="-95" dirty="0">
                <a:latin typeface="DejaVu Serif"/>
                <a:cs typeface="DejaVu Serif"/>
              </a:rPr>
              <a:t> </a:t>
            </a:r>
            <a:r>
              <a:rPr sz="614" spc="14" dirty="0">
                <a:latin typeface="Times New Roman"/>
                <a:cs typeface="Times New Roman"/>
              </a:rPr>
              <a:t>0)</a:t>
            </a:r>
            <a:r>
              <a:rPr sz="614" spc="14" dirty="0">
                <a:latin typeface="Arial"/>
                <a:cs typeface="Arial"/>
              </a:rPr>
              <a:t>.</a:t>
            </a:r>
            <a:endParaRPr sz="614">
              <a:latin typeface="Arial"/>
              <a:cs typeface="Arial"/>
            </a:endParaRPr>
          </a:p>
          <a:p>
            <a:pPr marL="109102" marR="3896" indent="-100443" algn="just">
              <a:lnSpc>
                <a:spcPct val="101499"/>
              </a:lnSpc>
              <a:spcBef>
                <a:spcPts val="337"/>
              </a:spcBef>
              <a:buFont typeface="Arial"/>
              <a:buAutoNum type="arabicPeriod" startAt="206"/>
              <a:tabLst>
                <a:tab pos="220801" algn="l"/>
              </a:tabLst>
            </a:pPr>
            <a:r>
              <a:rPr sz="614" spc="17" dirty="0">
                <a:latin typeface="Arial"/>
                <a:cs typeface="Arial"/>
              </a:rPr>
              <a:t>A </a:t>
            </a:r>
            <a:r>
              <a:rPr sz="614" spc="10" dirty="0">
                <a:latin typeface="Arial"/>
                <a:cs typeface="Arial"/>
              </a:rPr>
              <a:t>point </a:t>
            </a:r>
            <a:r>
              <a:rPr sz="614" spc="-14" dirty="0">
                <a:latin typeface="DejaVu Serif"/>
                <a:cs typeface="DejaVu Serif"/>
              </a:rPr>
              <a:t>P </a:t>
            </a:r>
            <a:r>
              <a:rPr sz="614" spc="-24" dirty="0">
                <a:latin typeface="Arial"/>
                <a:cs typeface="Arial"/>
              </a:rPr>
              <a:t>is </a:t>
            </a:r>
            <a:r>
              <a:rPr sz="614" spc="-10" dirty="0">
                <a:latin typeface="Arial"/>
                <a:cs typeface="Arial"/>
              </a:rPr>
              <a:t>sliding </a:t>
            </a:r>
            <a:r>
              <a:rPr sz="614" spc="-17" dirty="0">
                <a:latin typeface="Arial"/>
                <a:cs typeface="Arial"/>
              </a:rPr>
              <a:t>on </a:t>
            </a:r>
            <a:r>
              <a:rPr sz="614" spc="-3" dirty="0">
                <a:latin typeface="Arial"/>
                <a:cs typeface="Arial"/>
              </a:rPr>
              <a:t>the </a:t>
            </a:r>
            <a:r>
              <a:rPr sz="614" spc="-17" dirty="0">
                <a:latin typeface="Arial"/>
                <a:cs typeface="Arial"/>
              </a:rPr>
              <a:t>parabola </a:t>
            </a:r>
            <a:r>
              <a:rPr sz="614" spc="14" dirty="0">
                <a:latin typeface="Arial"/>
                <a:cs typeface="Arial"/>
              </a:rPr>
              <a:t>with </a:t>
            </a:r>
            <a:r>
              <a:rPr sz="614" spc="-10" dirty="0">
                <a:latin typeface="Arial"/>
                <a:cs typeface="Arial"/>
              </a:rPr>
              <a:t>equation  </a:t>
            </a:r>
            <a:r>
              <a:rPr sz="614" spc="-37" dirty="0">
                <a:latin typeface="DejaVu Serif"/>
                <a:cs typeface="DejaVu Serif"/>
              </a:rPr>
              <a:t>y </a:t>
            </a:r>
            <a:r>
              <a:rPr sz="614" spc="139" dirty="0">
                <a:latin typeface="Times New Roman"/>
                <a:cs typeface="Times New Roman"/>
              </a:rPr>
              <a:t>= </a:t>
            </a:r>
            <a:r>
              <a:rPr sz="614" spc="27" dirty="0">
                <a:latin typeface="DejaVu Serif"/>
                <a:cs typeface="DejaVu Serif"/>
              </a:rPr>
              <a:t>x</a:t>
            </a:r>
            <a:r>
              <a:rPr sz="614" spc="41" baseline="37037" dirty="0">
                <a:latin typeface="Times New Roman"/>
                <a:cs typeface="Times New Roman"/>
              </a:rPr>
              <a:t>2</a:t>
            </a:r>
            <a:r>
              <a:rPr sz="614" spc="27" dirty="0">
                <a:latin typeface="Arial"/>
                <a:cs typeface="Arial"/>
              </a:rPr>
              <a:t>. </a:t>
            </a:r>
            <a:r>
              <a:rPr sz="614" spc="-3" dirty="0">
                <a:latin typeface="Arial"/>
                <a:cs typeface="Arial"/>
              </a:rPr>
              <a:t>Its </a:t>
            </a:r>
            <a:r>
              <a:rPr sz="614" spc="-14" dirty="0">
                <a:latin typeface="DejaVu Serif"/>
                <a:cs typeface="DejaVu Serif"/>
              </a:rPr>
              <a:t>x</a:t>
            </a:r>
            <a:r>
              <a:rPr sz="614" spc="-14" dirty="0">
                <a:latin typeface="Arial"/>
                <a:cs typeface="Arial"/>
              </a:rPr>
              <a:t>-coordinate </a:t>
            </a:r>
            <a:r>
              <a:rPr sz="614" spc="-27" dirty="0">
                <a:latin typeface="Arial"/>
                <a:cs typeface="Arial"/>
              </a:rPr>
              <a:t>is </a:t>
            </a:r>
            <a:r>
              <a:rPr sz="614" spc="-24" dirty="0">
                <a:latin typeface="Arial"/>
                <a:cs typeface="Arial"/>
              </a:rPr>
              <a:t>increasing </a:t>
            </a:r>
            <a:r>
              <a:rPr sz="614" spc="7" dirty="0">
                <a:latin typeface="Arial"/>
                <a:cs typeface="Arial"/>
              </a:rPr>
              <a:t>at </a:t>
            </a:r>
            <a:r>
              <a:rPr sz="614" spc="-41" dirty="0">
                <a:latin typeface="Arial"/>
                <a:cs typeface="Arial"/>
              </a:rPr>
              <a:t>a </a:t>
            </a:r>
            <a:r>
              <a:rPr sz="614" spc="-14" dirty="0">
                <a:latin typeface="Arial"/>
                <a:cs typeface="Arial"/>
              </a:rPr>
              <a:t>constant </a:t>
            </a:r>
            <a:r>
              <a:rPr sz="614" spc="-10" dirty="0">
                <a:latin typeface="Arial"/>
                <a:cs typeface="Arial"/>
              </a:rPr>
              <a:t>rate  </a:t>
            </a:r>
            <a:r>
              <a:rPr sz="614" spc="-3" dirty="0">
                <a:latin typeface="Arial"/>
                <a:cs typeface="Arial"/>
              </a:rPr>
              <a:t>of </a:t>
            </a:r>
            <a:r>
              <a:rPr sz="614" spc="-31" dirty="0">
                <a:latin typeface="Arial"/>
                <a:cs typeface="Arial"/>
              </a:rPr>
              <a:t>2</a:t>
            </a:r>
            <a:r>
              <a:rPr sz="614" spc="75" dirty="0">
                <a:latin typeface="Arial"/>
                <a:cs typeface="Arial"/>
              </a:rPr>
              <a:t> </a:t>
            </a:r>
            <a:r>
              <a:rPr sz="614" dirty="0">
                <a:latin typeface="Arial"/>
                <a:cs typeface="Arial"/>
              </a:rPr>
              <a:t>feet</a:t>
            </a:r>
            <a:r>
              <a:rPr sz="614" dirty="0">
                <a:latin typeface="DejaVu Serif"/>
                <a:cs typeface="DejaVu Serif"/>
              </a:rPr>
              <a:t>/</a:t>
            </a:r>
            <a:r>
              <a:rPr sz="614" dirty="0">
                <a:latin typeface="Arial"/>
                <a:cs typeface="Arial"/>
              </a:rPr>
              <a:t>minute.</a:t>
            </a:r>
            <a:endParaRPr sz="614">
              <a:latin typeface="Arial"/>
              <a:cs typeface="Arial"/>
            </a:endParaRPr>
          </a:p>
          <a:p>
            <a:pPr marL="109102" marR="3896" indent="154993">
              <a:lnSpc>
                <a:spcPct val="101499"/>
              </a:lnSpc>
              <a:spcBef>
                <a:spcPts val="208"/>
              </a:spcBef>
            </a:pPr>
            <a:r>
              <a:rPr sz="614" spc="-3" dirty="0">
                <a:latin typeface="Arial"/>
                <a:cs typeface="Arial"/>
              </a:rPr>
              <a:t>Find the </a:t>
            </a:r>
            <a:r>
              <a:rPr sz="614" spc="-7" dirty="0">
                <a:latin typeface="Arial"/>
                <a:cs typeface="Arial"/>
              </a:rPr>
              <a:t>rate </a:t>
            </a:r>
            <a:r>
              <a:rPr sz="614" dirty="0">
                <a:latin typeface="Arial"/>
                <a:cs typeface="Arial"/>
              </a:rPr>
              <a:t>of </a:t>
            </a:r>
            <a:r>
              <a:rPr sz="614" spc="-27" dirty="0">
                <a:latin typeface="Arial"/>
                <a:cs typeface="Arial"/>
              </a:rPr>
              <a:t>change </a:t>
            </a:r>
            <a:r>
              <a:rPr sz="614" dirty="0">
                <a:latin typeface="Arial"/>
                <a:cs typeface="Arial"/>
              </a:rPr>
              <a:t>of </a:t>
            </a:r>
            <a:r>
              <a:rPr sz="614" spc="-3" dirty="0">
                <a:latin typeface="Arial"/>
                <a:cs typeface="Arial"/>
              </a:rPr>
              <a:t>the following quantities  </a:t>
            </a:r>
            <a:r>
              <a:rPr sz="614" spc="7" dirty="0">
                <a:latin typeface="Arial"/>
                <a:cs typeface="Arial"/>
              </a:rPr>
              <a:t>at </a:t>
            </a:r>
            <a:r>
              <a:rPr sz="614" spc="-10" dirty="0">
                <a:latin typeface="Arial"/>
                <a:cs typeface="Arial"/>
              </a:rPr>
              <a:t>the </a:t>
            </a:r>
            <a:r>
              <a:rPr sz="614" spc="-14" dirty="0">
                <a:latin typeface="Arial"/>
                <a:cs typeface="Arial"/>
              </a:rPr>
              <a:t>moment </a:t>
            </a:r>
            <a:r>
              <a:rPr sz="614" spc="14" dirty="0">
                <a:latin typeface="Arial"/>
                <a:cs typeface="Arial"/>
              </a:rPr>
              <a:t>that </a:t>
            </a:r>
            <a:r>
              <a:rPr sz="614" spc="-14" dirty="0">
                <a:latin typeface="DejaVu Serif"/>
                <a:cs typeface="DejaVu Serif"/>
              </a:rPr>
              <a:t>P </a:t>
            </a:r>
            <a:r>
              <a:rPr sz="614" spc="-27" dirty="0">
                <a:latin typeface="Arial"/>
                <a:cs typeface="Arial"/>
              </a:rPr>
              <a:t>is </a:t>
            </a:r>
            <a:r>
              <a:rPr sz="614" spc="7" dirty="0">
                <a:latin typeface="Arial"/>
                <a:cs typeface="Arial"/>
              </a:rPr>
              <a:t>at </a:t>
            </a:r>
            <a:r>
              <a:rPr sz="614" spc="7" dirty="0">
                <a:latin typeface="Times New Roman"/>
                <a:cs typeface="Times New Roman"/>
              </a:rPr>
              <a:t>(3</a:t>
            </a:r>
            <a:r>
              <a:rPr sz="614" spc="7" dirty="0">
                <a:latin typeface="DejaVu Serif"/>
                <a:cs typeface="DejaVu Serif"/>
              </a:rPr>
              <a:t>,</a:t>
            </a:r>
            <a:r>
              <a:rPr sz="614" spc="-61" dirty="0">
                <a:latin typeface="DejaVu Serif"/>
                <a:cs typeface="DejaVu Serif"/>
              </a:rPr>
              <a:t> </a:t>
            </a:r>
            <a:r>
              <a:rPr sz="614" spc="14" dirty="0">
                <a:latin typeface="Times New Roman"/>
                <a:cs typeface="Times New Roman"/>
              </a:rPr>
              <a:t>9)</a:t>
            </a:r>
            <a:r>
              <a:rPr sz="614" spc="14" dirty="0">
                <a:latin typeface="Arial"/>
                <a:cs typeface="Arial"/>
              </a:rPr>
              <a:t>:</a:t>
            </a:r>
            <a:endParaRPr sz="614">
              <a:latin typeface="Arial"/>
              <a:cs typeface="Arial"/>
            </a:endParaRPr>
          </a:p>
          <a:p>
            <a:pPr marL="109102" lvl="1" indent="154993">
              <a:spcBef>
                <a:spcPts val="218"/>
              </a:spcBef>
              <a:buAutoNum type="alphaLcParenBoth"/>
              <a:tabLst>
                <a:tab pos="391813" algn="l"/>
              </a:tabLst>
            </a:pPr>
            <a:r>
              <a:rPr sz="614" spc="-10" dirty="0">
                <a:latin typeface="Arial"/>
                <a:cs typeface="Arial"/>
              </a:rPr>
              <a:t>the </a:t>
            </a:r>
            <a:r>
              <a:rPr sz="614" spc="-20" dirty="0">
                <a:latin typeface="Arial"/>
                <a:cs typeface="Arial"/>
              </a:rPr>
              <a:t>distance </a:t>
            </a:r>
            <a:r>
              <a:rPr sz="614" spc="-3" dirty="0">
                <a:latin typeface="Arial"/>
                <a:cs typeface="Arial"/>
              </a:rPr>
              <a:t>from </a:t>
            </a:r>
            <a:r>
              <a:rPr sz="614" spc="-14" dirty="0">
                <a:latin typeface="DejaVu Serif"/>
                <a:cs typeface="DejaVu Serif"/>
              </a:rPr>
              <a:t>P </a:t>
            </a:r>
            <a:r>
              <a:rPr sz="614" spc="14" dirty="0">
                <a:latin typeface="Arial"/>
                <a:cs typeface="Arial"/>
              </a:rPr>
              <a:t>to </a:t>
            </a:r>
            <a:r>
              <a:rPr sz="614" spc="-10" dirty="0">
                <a:latin typeface="Arial"/>
                <a:cs typeface="Arial"/>
              </a:rPr>
              <a:t>the</a:t>
            </a:r>
            <a:r>
              <a:rPr sz="614" spc="-17" dirty="0">
                <a:latin typeface="Arial"/>
                <a:cs typeface="Arial"/>
              </a:rPr>
              <a:t> </a:t>
            </a:r>
            <a:r>
              <a:rPr sz="614" spc="-10" dirty="0">
                <a:latin typeface="Arial"/>
                <a:cs typeface="Arial"/>
              </a:rPr>
              <a:t>origin,</a:t>
            </a:r>
            <a:endParaRPr sz="614">
              <a:latin typeface="Arial"/>
              <a:cs typeface="Arial"/>
            </a:endParaRPr>
          </a:p>
          <a:p>
            <a:pPr marL="109102" marR="3464" lvl="1" indent="154993">
              <a:lnSpc>
                <a:spcPct val="101499"/>
              </a:lnSpc>
              <a:spcBef>
                <a:spcPts val="205"/>
              </a:spcBef>
              <a:buAutoNum type="alphaLcParenBoth"/>
              <a:tabLst>
                <a:tab pos="394411" algn="l"/>
              </a:tabLst>
            </a:pPr>
            <a:r>
              <a:rPr sz="614" spc="-14" dirty="0">
                <a:latin typeface="Arial"/>
                <a:cs typeface="Arial"/>
              </a:rPr>
              <a:t>the </a:t>
            </a:r>
            <a:r>
              <a:rPr sz="614" spc="-44" dirty="0">
                <a:latin typeface="Arial"/>
                <a:cs typeface="Arial"/>
              </a:rPr>
              <a:t>area </a:t>
            </a:r>
            <a:r>
              <a:rPr sz="614" spc="-10" dirty="0">
                <a:latin typeface="Arial"/>
                <a:cs typeface="Arial"/>
              </a:rPr>
              <a:t>of </a:t>
            </a:r>
            <a:r>
              <a:rPr sz="614" spc="-14" dirty="0">
                <a:latin typeface="Arial"/>
                <a:cs typeface="Arial"/>
              </a:rPr>
              <a:t>the </a:t>
            </a:r>
            <a:r>
              <a:rPr sz="614" spc="-24" dirty="0">
                <a:latin typeface="Arial"/>
                <a:cs typeface="Arial"/>
              </a:rPr>
              <a:t>rectangle </a:t>
            </a:r>
            <a:r>
              <a:rPr sz="614" spc="-44" dirty="0">
                <a:latin typeface="Arial"/>
                <a:cs typeface="Arial"/>
              </a:rPr>
              <a:t>whose </a:t>
            </a:r>
            <a:r>
              <a:rPr sz="614" spc="-31" dirty="0">
                <a:latin typeface="Arial"/>
                <a:cs typeface="Arial"/>
              </a:rPr>
              <a:t>lower </a:t>
            </a:r>
            <a:r>
              <a:rPr sz="614" dirty="0">
                <a:latin typeface="Arial"/>
                <a:cs typeface="Arial"/>
              </a:rPr>
              <a:t>left </a:t>
            </a:r>
            <a:r>
              <a:rPr sz="614" spc="-27" dirty="0">
                <a:latin typeface="Arial"/>
                <a:cs typeface="Arial"/>
              </a:rPr>
              <a:t>corner  is </a:t>
            </a:r>
            <a:r>
              <a:rPr sz="614" spc="-10" dirty="0">
                <a:latin typeface="Arial"/>
                <a:cs typeface="Arial"/>
              </a:rPr>
              <a:t>the origin </a:t>
            </a:r>
            <a:r>
              <a:rPr sz="614" spc="-27" dirty="0">
                <a:latin typeface="Arial"/>
                <a:cs typeface="Arial"/>
              </a:rPr>
              <a:t>and </a:t>
            </a:r>
            <a:r>
              <a:rPr sz="614" spc="-41" dirty="0">
                <a:latin typeface="Arial"/>
                <a:cs typeface="Arial"/>
              </a:rPr>
              <a:t>whose </a:t>
            </a:r>
            <a:r>
              <a:rPr sz="614" spc="-20" dirty="0">
                <a:latin typeface="Arial"/>
                <a:cs typeface="Arial"/>
              </a:rPr>
              <a:t>upper </a:t>
            </a:r>
            <a:r>
              <a:rPr sz="614" spc="7" dirty="0">
                <a:latin typeface="Arial"/>
                <a:cs typeface="Arial"/>
              </a:rPr>
              <a:t>right </a:t>
            </a:r>
            <a:r>
              <a:rPr sz="614" spc="-24" dirty="0">
                <a:latin typeface="Arial"/>
                <a:cs typeface="Arial"/>
              </a:rPr>
              <a:t>corner </a:t>
            </a:r>
            <a:r>
              <a:rPr sz="614" spc="-27" dirty="0">
                <a:latin typeface="Arial"/>
                <a:cs typeface="Arial"/>
              </a:rPr>
              <a:t>is </a:t>
            </a:r>
            <a:r>
              <a:rPr sz="614" spc="-14" dirty="0">
                <a:latin typeface="DejaVu Serif"/>
                <a:cs typeface="DejaVu Serif"/>
              </a:rPr>
              <a:t>P</a:t>
            </a:r>
            <a:r>
              <a:rPr sz="614" spc="-143" dirty="0">
                <a:latin typeface="DejaVu Serif"/>
                <a:cs typeface="DejaVu Serif"/>
              </a:rPr>
              <a:t> </a:t>
            </a:r>
            <a:r>
              <a:rPr sz="614" spc="3" dirty="0">
                <a:latin typeface="Arial"/>
                <a:cs typeface="Arial"/>
              </a:rPr>
              <a:t>,</a:t>
            </a:r>
            <a:endParaRPr sz="614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71402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>
            <a:spLocks noGrp="1"/>
          </p:cNvSpPr>
          <p:nvPr>
            <p:ph type="sldNum" sz="quarter" idx="4294967295"/>
          </p:nvPr>
        </p:nvSpPr>
        <p:spPr>
          <a:xfrm>
            <a:off x="3446318" y="0"/>
            <a:ext cx="0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318">
              <a:lnSpc>
                <a:spcPts val="522"/>
              </a:lnSpc>
            </a:pPr>
            <a:fld id="{81D60167-4931-47E6-BA6A-407CBD079E47}" type="slidenum">
              <a:rPr spc="31" dirty="0"/>
              <a:pPr marL="17318">
                <a:lnSpc>
                  <a:spcPts val="522"/>
                </a:lnSpc>
              </a:pPr>
              <a:t>5</a:t>
            </a:fld>
            <a:endParaRPr spc="31" dirty="0"/>
          </a:p>
        </p:txBody>
      </p:sp>
      <p:sp>
        <p:nvSpPr>
          <p:cNvPr id="2" name="object 2"/>
          <p:cNvSpPr txBox="1"/>
          <p:nvPr/>
        </p:nvSpPr>
        <p:spPr>
          <a:xfrm>
            <a:off x="3960608" y="595826"/>
            <a:ext cx="2004147" cy="1465973"/>
          </a:xfrm>
          <a:prstGeom prst="rect">
            <a:avLst/>
          </a:prstGeom>
        </p:spPr>
        <p:txBody>
          <a:bodyPr vert="horz" wrap="square" lIns="0" tIns="35935" rIns="0" bIns="0" rtlCol="0">
            <a:spAutoFit/>
          </a:bodyPr>
          <a:lstStyle/>
          <a:p>
            <a:pPr marL="388350" indent="-124255">
              <a:spcBef>
                <a:spcPts val="283"/>
              </a:spcBef>
              <a:buAutoNum type="alphaLcParenBoth" startAt="3"/>
              <a:tabLst>
                <a:tab pos="388783" algn="l"/>
              </a:tabLst>
            </a:pPr>
            <a:r>
              <a:rPr sz="614" spc="-10" dirty="0">
                <a:latin typeface="Arial"/>
                <a:cs typeface="Arial"/>
              </a:rPr>
              <a:t>the </a:t>
            </a:r>
            <a:r>
              <a:rPr sz="614" spc="-31" dirty="0">
                <a:latin typeface="Arial"/>
                <a:cs typeface="Arial"/>
              </a:rPr>
              <a:t>slope </a:t>
            </a:r>
            <a:r>
              <a:rPr sz="614" spc="-3" dirty="0">
                <a:latin typeface="Arial"/>
                <a:cs typeface="Arial"/>
              </a:rPr>
              <a:t>of </a:t>
            </a:r>
            <a:r>
              <a:rPr sz="614" spc="-10" dirty="0">
                <a:latin typeface="Arial"/>
                <a:cs typeface="Arial"/>
              </a:rPr>
              <a:t>the tangent </a:t>
            </a:r>
            <a:r>
              <a:rPr sz="614" spc="14" dirty="0">
                <a:latin typeface="Arial"/>
                <a:cs typeface="Arial"/>
              </a:rPr>
              <a:t>to </a:t>
            </a:r>
            <a:r>
              <a:rPr sz="614" spc="-10" dirty="0">
                <a:latin typeface="Arial"/>
                <a:cs typeface="Arial"/>
              </a:rPr>
              <a:t>the </a:t>
            </a:r>
            <a:r>
              <a:rPr sz="614" spc="-20" dirty="0">
                <a:latin typeface="Arial"/>
                <a:cs typeface="Arial"/>
              </a:rPr>
              <a:t>parabola </a:t>
            </a:r>
            <a:r>
              <a:rPr sz="614" spc="7" dirty="0">
                <a:latin typeface="Arial"/>
                <a:cs typeface="Arial"/>
              </a:rPr>
              <a:t>at </a:t>
            </a:r>
            <a:r>
              <a:rPr sz="614" spc="-14" dirty="0">
                <a:latin typeface="DejaVu Serif"/>
                <a:cs typeface="DejaVu Serif"/>
              </a:rPr>
              <a:t>P</a:t>
            </a:r>
            <a:r>
              <a:rPr sz="614" spc="7" dirty="0">
                <a:latin typeface="DejaVu Serif"/>
                <a:cs typeface="DejaVu Serif"/>
              </a:rPr>
              <a:t> </a:t>
            </a:r>
            <a:r>
              <a:rPr sz="614" spc="3" dirty="0">
                <a:latin typeface="Arial"/>
                <a:cs typeface="Arial"/>
              </a:rPr>
              <a:t>,</a:t>
            </a:r>
            <a:endParaRPr sz="614">
              <a:latin typeface="Arial"/>
              <a:cs typeface="Arial"/>
            </a:endParaRPr>
          </a:p>
          <a:p>
            <a:pPr marL="393978" indent="-129883">
              <a:spcBef>
                <a:spcPts val="215"/>
              </a:spcBef>
              <a:buAutoNum type="alphaLcParenBoth" startAt="3"/>
              <a:tabLst>
                <a:tab pos="394411" algn="l"/>
              </a:tabLst>
            </a:pPr>
            <a:r>
              <a:rPr sz="614" spc="-10" dirty="0">
                <a:latin typeface="Arial"/>
                <a:cs typeface="Arial"/>
              </a:rPr>
              <a:t>the </a:t>
            </a:r>
            <a:r>
              <a:rPr sz="614" spc="-27" dirty="0">
                <a:latin typeface="Arial"/>
                <a:cs typeface="Arial"/>
              </a:rPr>
              <a:t>angle </a:t>
            </a:r>
            <a:r>
              <a:rPr sz="614" spc="-44" dirty="0">
                <a:latin typeface="DejaVu Sans"/>
                <a:cs typeface="DejaVu Sans"/>
              </a:rPr>
              <a:t>∠</a:t>
            </a:r>
            <a:r>
              <a:rPr sz="614" spc="-44" dirty="0">
                <a:latin typeface="DejaVu Serif"/>
                <a:cs typeface="DejaVu Serif"/>
              </a:rPr>
              <a:t>OP </a:t>
            </a:r>
            <a:r>
              <a:rPr sz="614" spc="-10" dirty="0">
                <a:latin typeface="DejaVu Serif"/>
                <a:cs typeface="DejaVu Serif"/>
              </a:rPr>
              <a:t>Q </a:t>
            </a:r>
            <a:r>
              <a:rPr sz="614" spc="-31" dirty="0">
                <a:latin typeface="Arial"/>
                <a:cs typeface="Arial"/>
              </a:rPr>
              <a:t>where </a:t>
            </a:r>
            <a:r>
              <a:rPr sz="614" spc="-10" dirty="0">
                <a:latin typeface="DejaVu Serif"/>
                <a:cs typeface="DejaVu Serif"/>
              </a:rPr>
              <a:t>Q </a:t>
            </a:r>
            <a:r>
              <a:rPr sz="614" spc="-27" dirty="0">
                <a:latin typeface="Arial"/>
                <a:cs typeface="Arial"/>
              </a:rPr>
              <a:t>is </a:t>
            </a:r>
            <a:r>
              <a:rPr sz="614" spc="-10" dirty="0">
                <a:latin typeface="Arial"/>
                <a:cs typeface="Arial"/>
              </a:rPr>
              <a:t>the </a:t>
            </a:r>
            <a:r>
              <a:rPr sz="614" spc="3" dirty="0">
                <a:latin typeface="Arial"/>
                <a:cs typeface="Arial"/>
              </a:rPr>
              <a:t>point</a:t>
            </a:r>
            <a:r>
              <a:rPr sz="614" spc="24" dirty="0">
                <a:latin typeface="Arial"/>
                <a:cs typeface="Arial"/>
              </a:rPr>
              <a:t> </a:t>
            </a:r>
            <a:r>
              <a:rPr sz="614" spc="7" dirty="0">
                <a:latin typeface="Times New Roman"/>
                <a:cs typeface="Times New Roman"/>
              </a:rPr>
              <a:t>(0</a:t>
            </a:r>
            <a:r>
              <a:rPr sz="614" spc="7" dirty="0">
                <a:latin typeface="DejaVu Serif"/>
                <a:cs typeface="DejaVu Serif"/>
              </a:rPr>
              <a:t>, </a:t>
            </a:r>
            <a:r>
              <a:rPr sz="614" spc="14" dirty="0">
                <a:latin typeface="Times New Roman"/>
                <a:cs typeface="Times New Roman"/>
              </a:rPr>
              <a:t>3)</a:t>
            </a:r>
            <a:r>
              <a:rPr sz="614" spc="14" dirty="0">
                <a:latin typeface="Arial"/>
                <a:cs typeface="Arial"/>
              </a:rPr>
              <a:t>.</a:t>
            </a:r>
            <a:endParaRPr sz="614">
              <a:latin typeface="Arial"/>
              <a:cs typeface="Arial"/>
            </a:endParaRPr>
          </a:p>
          <a:p>
            <a:pPr marL="215173" indent="-206514">
              <a:spcBef>
                <a:spcPts val="344"/>
              </a:spcBef>
              <a:buFont typeface="Arial"/>
              <a:buAutoNum type="arabicPeriod" startAt="207"/>
              <a:tabLst>
                <a:tab pos="215606" algn="l"/>
              </a:tabLst>
            </a:pPr>
            <a:r>
              <a:rPr sz="614" b="1" dirty="0">
                <a:latin typeface="Georgia"/>
                <a:cs typeface="Georgia"/>
              </a:rPr>
              <a:t>Group</a:t>
            </a:r>
            <a:r>
              <a:rPr sz="614" b="1" spc="82" dirty="0">
                <a:latin typeface="Georgia"/>
                <a:cs typeface="Georgia"/>
              </a:rPr>
              <a:t> </a:t>
            </a:r>
            <a:r>
              <a:rPr sz="614" b="1" spc="-7" dirty="0">
                <a:latin typeface="Georgia"/>
                <a:cs typeface="Georgia"/>
              </a:rPr>
              <a:t>Problem.</a:t>
            </a:r>
            <a:endParaRPr sz="614">
              <a:latin typeface="Georgia"/>
              <a:cs typeface="Georgia"/>
            </a:endParaRPr>
          </a:p>
          <a:p>
            <a:pPr marL="109102" marR="18184" indent="154993" algn="just">
              <a:lnSpc>
                <a:spcPct val="101499"/>
              </a:lnSpc>
              <a:spcBef>
                <a:spcPts val="205"/>
              </a:spcBef>
            </a:pPr>
            <a:r>
              <a:rPr sz="614" dirty="0">
                <a:latin typeface="Arial"/>
                <a:cs typeface="Arial"/>
              </a:rPr>
              <a:t>A </a:t>
            </a:r>
            <a:r>
              <a:rPr sz="614" spc="-17" dirty="0">
                <a:latin typeface="Arial"/>
                <a:cs typeface="Arial"/>
              </a:rPr>
              <a:t>certain amount </a:t>
            </a:r>
            <a:r>
              <a:rPr sz="614" spc="-10" dirty="0">
                <a:latin typeface="Arial"/>
                <a:cs typeface="Arial"/>
              </a:rPr>
              <a:t>of </a:t>
            </a:r>
            <a:r>
              <a:rPr sz="614" spc="-51" dirty="0">
                <a:latin typeface="Arial"/>
                <a:cs typeface="Arial"/>
              </a:rPr>
              <a:t>gas </a:t>
            </a:r>
            <a:r>
              <a:rPr sz="614" spc="-31" dirty="0">
                <a:latin typeface="Arial"/>
                <a:cs typeface="Arial"/>
              </a:rPr>
              <a:t>is </a:t>
            </a:r>
            <a:r>
              <a:rPr sz="614" spc="-17" dirty="0">
                <a:latin typeface="Arial"/>
                <a:cs typeface="Arial"/>
              </a:rPr>
              <a:t>trapped </a:t>
            </a:r>
            <a:r>
              <a:rPr sz="614" spc="-7" dirty="0">
                <a:latin typeface="Arial"/>
                <a:cs typeface="Arial"/>
              </a:rPr>
              <a:t>in </a:t>
            </a:r>
            <a:r>
              <a:rPr sz="614" spc="-48" dirty="0">
                <a:latin typeface="Arial"/>
                <a:cs typeface="Arial"/>
              </a:rPr>
              <a:t>a </a:t>
            </a:r>
            <a:r>
              <a:rPr sz="614" spc="-20" dirty="0">
                <a:latin typeface="Arial"/>
                <a:cs typeface="Arial"/>
              </a:rPr>
              <a:t>cylinder </a:t>
            </a:r>
            <a:r>
              <a:rPr sz="614" spc="3" dirty="0">
                <a:latin typeface="Arial"/>
                <a:cs typeface="Arial"/>
              </a:rPr>
              <a:t>with  </a:t>
            </a:r>
            <a:r>
              <a:rPr sz="614" spc="-37" dirty="0">
                <a:latin typeface="Arial"/>
                <a:cs typeface="Arial"/>
              </a:rPr>
              <a:t>a </a:t>
            </a:r>
            <a:r>
              <a:rPr sz="614" spc="-3" dirty="0">
                <a:latin typeface="Arial"/>
                <a:cs typeface="Arial"/>
              </a:rPr>
              <a:t>piston. The </a:t>
            </a:r>
            <a:r>
              <a:rPr sz="614" b="1" spc="-24" dirty="0">
                <a:latin typeface="Arial"/>
                <a:cs typeface="Arial"/>
              </a:rPr>
              <a:t>ideal </a:t>
            </a:r>
            <a:r>
              <a:rPr sz="614" b="1" spc="-48" dirty="0">
                <a:latin typeface="Arial"/>
                <a:cs typeface="Arial"/>
              </a:rPr>
              <a:t>gas </a:t>
            </a:r>
            <a:r>
              <a:rPr sz="614" b="1" spc="-27" dirty="0">
                <a:latin typeface="Arial"/>
                <a:cs typeface="Arial"/>
              </a:rPr>
              <a:t>law </a:t>
            </a:r>
            <a:r>
              <a:rPr sz="614" spc="3" dirty="0">
                <a:latin typeface="Arial"/>
                <a:cs typeface="Arial"/>
              </a:rPr>
              <a:t>from </a:t>
            </a:r>
            <a:r>
              <a:rPr sz="614" spc="-10" dirty="0">
                <a:latin typeface="Arial"/>
                <a:cs typeface="Arial"/>
              </a:rPr>
              <a:t>thermodynamics </a:t>
            </a:r>
            <a:r>
              <a:rPr sz="614" spc="-48" dirty="0">
                <a:latin typeface="Arial"/>
                <a:cs typeface="Arial"/>
              </a:rPr>
              <a:t>says  </a:t>
            </a:r>
            <a:r>
              <a:rPr sz="614" spc="7" dirty="0">
                <a:latin typeface="Arial"/>
                <a:cs typeface="Arial"/>
              </a:rPr>
              <a:t>that </a:t>
            </a:r>
            <a:r>
              <a:rPr sz="614" spc="14" dirty="0">
                <a:latin typeface="Arial"/>
                <a:cs typeface="Arial"/>
              </a:rPr>
              <a:t>if </a:t>
            </a:r>
            <a:r>
              <a:rPr sz="614" spc="-14" dirty="0">
                <a:latin typeface="Arial"/>
                <a:cs typeface="Arial"/>
              </a:rPr>
              <a:t>the </a:t>
            </a:r>
            <a:r>
              <a:rPr sz="614" spc="-20" dirty="0">
                <a:latin typeface="Arial"/>
                <a:cs typeface="Arial"/>
              </a:rPr>
              <a:t>cylinder </a:t>
            </a:r>
            <a:r>
              <a:rPr sz="614" spc="-31" dirty="0">
                <a:latin typeface="Arial"/>
                <a:cs typeface="Arial"/>
              </a:rPr>
              <a:t>is </a:t>
            </a:r>
            <a:r>
              <a:rPr sz="614" spc="-3" dirty="0">
                <a:latin typeface="Arial"/>
                <a:cs typeface="Arial"/>
              </a:rPr>
              <a:t>not </a:t>
            </a:r>
            <a:r>
              <a:rPr sz="614" spc="-27" dirty="0">
                <a:latin typeface="Arial"/>
                <a:cs typeface="Arial"/>
              </a:rPr>
              <a:t>heated, </a:t>
            </a:r>
            <a:r>
              <a:rPr sz="614" spc="-34" dirty="0">
                <a:latin typeface="Arial"/>
                <a:cs typeface="Arial"/>
              </a:rPr>
              <a:t>and </a:t>
            </a:r>
            <a:r>
              <a:rPr sz="614" spc="14" dirty="0">
                <a:latin typeface="Arial"/>
                <a:cs typeface="Arial"/>
              </a:rPr>
              <a:t>if </a:t>
            </a:r>
            <a:r>
              <a:rPr sz="614" spc="-14" dirty="0">
                <a:latin typeface="Arial"/>
                <a:cs typeface="Arial"/>
              </a:rPr>
              <a:t>the </a:t>
            </a:r>
            <a:r>
              <a:rPr sz="614" spc="-17" dirty="0">
                <a:latin typeface="Arial"/>
                <a:cs typeface="Arial"/>
              </a:rPr>
              <a:t>piston </a:t>
            </a:r>
            <a:r>
              <a:rPr sz="614" spc="-44" dirty="0">
                <a:latin typeface="Arial"/>
                <a:cs typeface="Arial"/>
              </a:rPr>
              <a:t>moves  </a:t>
            </a:r>
            <a:r>
              <a:rPr sz="614" spc="-27" dirty="0">
                <a:latin typeface="Arial"/>
                <a:cs typeface="Arial"/>
              </a:rPr>
              <a:t>slowly, </a:t>
            </a:r>
            <a:r>
              <a:rPr sz="614" spc="-10" dirty="0">
                <a:latin typeface="Arial"/>
                <a:cs typeface="Arial"/>
              </a:rPr>
              <a:t>then </a:t>
            </a:r>
            <a:r>
              <a:rPr sz="614" spc="-37" dirty="0">
                <a:latin typeface="Arial"/>
                <a:cs typeface="Arial"/>
              </a:rPr>
              <a:t>one</a:t>
            </a:r>
            <a:r>
              <a:rPr sz="614" spc="3" dirty="0">
                <a:latin typeface="Arial"/>
                <a:cs typeface="Arial"/>
              </a:rPr>
              <a:t> </a:t>
            </a:r>
            <a:r>
              <a:rPr sz="614" spc="-44" dirty="0">
                <a:latin typeface="Arial"/>
                <a:cs typeface="Arial"/>
              </a:rPr>
              <a:t>has</a:t>
            </a:r>
            <a:endParaRPr sz="614">
              <a:latin typeface="Arial"/>
              <a:cs typeface="Arial"/>
            </a:endParaRPr>
          </a:p>
          <a:p>
            <a:pPr marL="878874">
              <a:spcBef>
                <a:spcPts val="273"/>
              </a:spcBef>
            </a:pPr>
            <a:r>
              <a:rPr sz="614" spc="-78" dirty="0">
                <a:latin typeface="DejaVu Serif"/>
                <a:cs typeface="DejaVu Serif"/>
              </a:rPr>
              <a:t>pV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-24" dirty="0">
                <a:latin typeface="Times New Roman"/>
                <a:cs typeface="Times New Roman"/>
              </a:rPr>
              <a:t> </a:t>
            </a:r>
            <a:r>
              <a:rPr sz="614" spc="-14" dirty="0">
                <a:latin typeface="DejaVu Serif"/>
                <a:cs typeface="DejaVu Serif"/>
              </a:rPr>
              <a:t>CT</a:t>
            </a:r>
            <a:endParaRPr sz="614">
              <a:latin typeface="DejaVu Serif"/>
              <a:cs typeface="DejaVu Serif"/>
            </a:endParaRPr>
          </a:p>
          <a:p>
            <a:pPr marL="109102" marR="3464" indent="-3031" algn="just">
              <a:lnSpc>
                <a:spcPct val="101499"/>
              </a:lnSpc>
              <a:spcBef>
                <a:spcPts val="259"/>
              </a:spcBef>
            </a:pPr>
            <a:r>
              <a:rPr sz="614" spc="-24" dirty="0">
                <a:latin typeface="Arial"/>
                <a:cs typeface="Arial"/>
              </a:rPr>
              <a:t>where </a:t>
            </a:r>
            <a:r>
              <a:rPr sz="614" spc="-78" dirty="0">
                <a:latin typeface="DejaVu Serif"/>
                <a:cs typeface="DejaVu Serif"/>
              </a:rPr>
              <a:t>p </a:t>
            </a:r>
            <a:r>
              <a:rPr sz="614" spc="-24" dirty="0">
                <a:latin typeface="Arial"/>
                <a:cs typeface="Arial"/>
              </a:rPr>
              <a:t>is </a:t>
            </a:r>
            <a:r>
              <a:rPr sz="614" spc="-3" dirty="0">
                <a:latin typeface="Arial"/>
                <a:cs typeface="Arial"/>
              </a:rPr>
              <a:t>the </a:t>
            </a:r>
            <a:r>
              <a:rPr sz="614" spc="-34" dirty="0">
                <a:latin typeface="Arial"/>
                <a:cs typeface="Arial"/>
              </a:rPr>
              <a:t>pressure </a:t>
            </a:r>
            <a:r>
              <a:rPr sz="614" dirty="0">
                <a:latin typeface="Arial"/>
                <a:cs typeface="Arial"/>
              </a:rPr>
              <a:t>in </a:t>
            </a:r>
            <a:r>
              <a:rPr sz="614" spc="-3" dirty="0">
                <a:latin typeface="Arial"/>
                <a:cs typeface="Arial"/>
              </a:rPr>
              <a:t>the </a:t>
            </a:r>
            <a:r>
              <a:rPr sz="614" spc="-31" dirty="0">
                <a:latin typeface="Arial"/>
                <a:cs typeface="Arial"/>
              </a:rPr>
              <a:t>gas, </a:t>
            </a:r>
            <a:r>
              <a:rPr sz="614" spc="-78" dirty="0">
                <a:latin typeface="DejaVu Serif"/>
                <a:cs typeface="DejaVu Serif"/>
              </a:rPr>
              <a:t>V </a:t>
            </a:r>
            <a:r>
              <a:rPr sz="614" spc="-24" dirty="0">
                <a:latin typeface="Arial"/>
                <a:cs typeface="Arial"/>
              </a:rPr>
              <a:t>is </a:t>
            </a:r>
            <a:r>
              <a:rPr sz="614" spc="3" dirty="0">
                <a:latin typeface="Arial"/>
                <a:cs typeface="Arial"/>
              </a:rPr>
              <a:t>its </a:t>
            </a:r>
            <a:r>
              <a:rPr sz="614" spc="-14" dirty="0">
                <a:latin typeface="Arial"/>
                <a:cs typeface="Arial"/>
              </a:rPr>
              <a:t>volume, </a:t>
            </a:r>
            <a:r>
              <a:rPr sz="614" spc="-44" dirty="0">
                <a:latin typeface="DejaVu Serif"/>
                <a:cs typeface="DejaVu Serif"/>
              </a:rPr>
              <a:t>T  </a:t>
            </a:r>
            <a:r>
              <a:rPr sz="614" dirty="0">
                <a:latin typeface="Arial"/>
                <a:cs typeface="Arial"/>
              </a:rPr>
              <a:t>its </a:t>
            </a:r>
            <a:r>
              <a:rPr sz="614" spc="-10" dirty="0">
                <a:latin typeface="Arial"/>
                <a:cs typeface="Arial"/>
              </a:rPr>
              <a:t>temperature </a:t>
            </a:r>
            <a:r>
              <a:rPr sz="614" spc="14" dirty="0">
                <a:latin typeface="Arial"/>
                <a:cs typeface="Arial"/>
              </a:rPr>
              <a:t>(in </a:t>
            </a:r>
            <a:r>
              <a:rPr sz="614" spc="-41" dirty="0">
                <a:latin typeface="Arial"/>
                <a:cs typeface="Arial"/>
              </a:rPr>
              <a:t>degrees </a:t>
            </a:r>
            <a:r>
              <a:rPr sz="614" dirty="0">
                <a:latin typeface="Arial"/>
                <a:cs typeface="Arial"/>
              </a:rPr>
              <a:t>Kelvin) </a:t>
            </a:r>
            <a:r>
              <a:rPr sz="614" spc="-24" dirty="0">
                <a:latin typeface="Arial"/>
                <a:cs typeface="Arial"/>
              </a:rPr>
              <a:t>and </a:t>
            </a:r>
            <a:r>
              <a:rPr sz="614" spc="-24" dirty="0">
                <a:latin typeface="DejaVu Serif"/>
                <a:cs typeface="DejaVu Serif"/>
              </a:rPr>
              <a:t>C </a:t>
            </a:r>
            <a:r>
              <a:rPr sz="614" spc="-27" dirty="0">
                <a:latin typeface="Arial"/>
                <a:cs typeface="Arial"/>
              </a:rPr>
              <a:t>is </a:t>
            </a:r>
            <a:r>
              <a:rPr sz="614" spc="-37" dirty="0">
                <a:latin typeface="Arial"/>
                <a:cs typeface="Arial"/>
              </a:rPr>
              <a:t>a </a:t>
            </a:r>
            <a:r>
              <a:rPr sz="614" spc="-10" dirty="0">
                <a:latin typeface="Arial"/>
                <a:cs typeface="Arial"/>
              </a:rPr>
              <a:t>constant  </a:t>
            </a:r>
            <a:r>
              <a:rPr sz="614" spc="-27" dirty="0">
                <a:latin typeface="Arial"/>
                <a:cs typeface="Arial"/>
              </a:rPr>
              <a:t>depending </a:t>
            </a:r>
            <a:r>
              <a:rPr sz="614" spc="-24" dirty="0">
                <a:latin typeface="Arial"/>
                <a:cs typeface="Arial"/>
              </a:rPr>
              <a:t>on </a:t>
            </a:r>
            <a:r>
              <a:rPr sz="614" spc="-10" dirty="0">
                <a:latin typeface="Arial"/>
                <a:cs typeface="Arial"/>
              </a:rPr>
              <a:t>the </a:t>
            </a:r>
            <a:r>
              <a:rPr sz="614" spc="-14" dirty="0">
                <a:latin typeface="Arial"/>
                <a:cs typeface="Arial"/>
              </a:rPr>
              <a:t>amount </a:t>
            </a:r>
            <a:r>
              <a:rPr sz="614" spc="-7" dirty="0">
                <a:latin typeface="Arial"/>
                <a:cs typeface="Arial"/>
              </a:rPr>
              <a:t>of </a:t>
            </a:r>
            <a:r>
              <a:rPr sz="614" spc="-48" dirty="0">
                <a:latin typeface="Arial"/>
                <a:cs typeface="Arial"/>
              </a:rPr>
              <a:t>gas </a:t>
            </a:r>
            <a:r>
              <a:rPr sz="614" spc="-14" dirty="0">
                <a:latin typeface="Arial"/>
                <a:cs typeface="Arial"/>
              </a:rPr>
              <a:t>trapped </a:t>
            </a:r>
            <a:r>
              <a:rPr sz="614" spc="-3" dirty="0">
                <a:latin typeface="Arial"/>
                <a:cs typeface="Arial"/>
              </a:rPr>
              <a:t>in </a:t>
            </a:r>
            <a:r>
              <a:rPr sz="614" spc="-10" dirty="0">
                <a:latin typeface="Arial"/>
                <a:cs typeface="Arial"/>
              </a:rPr>
              <a:t>the</a:t>
            </a:r>
            <a:r>
              <a:rPr sz="614" spc="116" dirty="0">
                <a:latin typeface="Arial"/>
                <a:cs typeface="Arial"/>
              </a:rPr>
              <a:t> </a:t>
            </a:r>
            <a:r>
              <a:rPr sz="614" spc="-14" dirty="0">
                <a:latin typeface="Arial"/>
                <a:cs typeface="Arial"/>
              </a:rPr>
              <a:t>cylinder.</a:t>
            </a:r>
            <a:endParaRPr sz="614">
              <a:latin typeface="Arial"/>
              <a:cs typeface="Arial"/>
            </a:endParaRPr>
          </a:p>
          <a:p>
            <a:pPr marL="109102" marR="7360" lvl="1" indent="154993">
              <a:lnSpc>
                <a:spcPct val="101499"/>
              </a:lnSpc>
              <a:spcBef>
                <a:spcPts val="205"/>
              </a:spcBef>
              <a:buFont typeface="Arial"/>
              <a:buAutoNum type="alphaLcParenBoth"/>
              <a:tabLst>
                <a:tab pos="397442" algn="l"/>
              </a:tabLst>
            </a:pPr>
            <a:r>
              <a:rPr sz="614" spc="7" dirty="0">
                <a:latin typeface="Arial"/>
                <a:cs typeface="Arial"/>
              </a:rPr>
              <a:t>If </a:t>
            </a:r>
            <a:r>
              <a:rPr sz="614" spc="-14" dirty="0">
                <a:latin typeface="Arial"/>
                <a:cs typeface="Arial"/>
              </a:rPr>
              <a:t>the </a:t>
            </a:r>
            <a:r>
              <a:rPr sz="614" spc="-44" dirty="0">
                <a:latin typeface="Arial"/>
                <a:cs typeface="Arial"/>
              </a:rPr>
              <a:t>pressure </a:t>
            </a:r>
            <a:r>
              <a:rPr sz="614" spc="-31" dirty="0">
                <a:latin typeface="Arial"/>
                <a:cs typeface="Arial"/>
              </a:rPr>
              <a:t>is 10psi </a:t>
            </a:r>
            <a:r>
              <a:rPr sz="614" spc="-24" dirty="0">
                <a:latin typeface="Arial"/>
                <a:cs typeface="Arial"/>
              </a:rPr>
              <a:t>(pounds per </a:t>
            </a:r>
            <a:r>
              <a:rPr sz="614" spc="-41" dirty="0">
                <a:latin typeface="Arial"/>
                <a:cs typeface="Arial"/>
              </a:rPr>
              <a:t>square </a:t>
            </a:r>
            <a:r>
              <a:rPr sz="614" spc="-7" dirty="0">
                <a:latin typeface="Arial"/>
                <a:cs typeface="Arial"/>
              </a:rPr>
              <a:t>inch),  </a:t>
            </a:r>
            <a:r>
              <a:rPr sz="614" spc="20" dirty="0">
                <a:latin typeface="Arial"/>
                <a:cs typeface="Arial"/>
              </a:rPr>
              <a:t>if </a:t>
            </a:r>
            <a:r>
              <a:rPr sz="614" spc="-3" dirty="0">
                <a:latin typeface="Arial"/>
                <a:cs typeface="Arial"/>
              </a:rPr>
              <a:t>the </a:t>
            </a:r>
            <a:r>
              <a:rPr sz="614" spc="-17" dirty="0">
                <a:latin typeface="Arial"/>
                <a:cs typeface="Arial"/>
              </a:rPr>
              <a:t>volume </a:t>
            </a:r>
            <a:r>
              <a:rPr sz="614" spc="-24" dirty="0">
                <a:latin typeface="Arial"/>
                <a:cs typeface="Arial"/>
              </a:rPr>
              <a:t>is </a:t>
            </a:r>
            <a:r>
              <a:rPr sz="614" spc="7" dirty="0">
                <a:latin typeface="Times New Roman"/>
                <a:cs typeface="Times New Roman"/>
              </a:rPr>
              <a:t>25</a:t>
            </a:r>
            <a:r>
              <a:rPr sz="614" spc="7" dirty="0">
                <a:latin typeface="Arial"/>
                <a:cs typeface="Arial"/>
              </a:rPr>
              <a:t>inch</a:t>
            </a:r>
            <a:r>
              <a:rPr sz="614" spc="10" baseline="37037" dirty="0">
                <a:latin typeface="Times New Roman"/>
                <a:cs typeface="Times New Roman"/>
              </a:rPr>
              <a:t>3</a:t>
            </a:r>
            <a:r>
              <a:rPr sz="614" spc="7" dirty="0">
                <a:latin typeface="Arial"/>
                <a:cs typeface="Arial"/>
              </a:rPr>
              <a:t>, </a:t>
            </a:r>
            <a:r>
              <a:rPr sz="614" spc="-20" dirty="0">
                <a:latin typeface="Arial"/>
                <a:cs typeface="Arial"/>
              </a:rPr>
              <a:t>and </a:t>
            </a:r>
            <a:r>
              <a:rPr sz="614" spc="20" dirty="0">
                <a:latin typeface="Arial"/>
                <a:cs typeface="Arial"/>
              </a:rPr>
              <a:t>if </a:t>
            </a:r>
            <a:r>
              <a:rPr sz="614" spc="-3" dirty="0">
                <a:latin typeface="Arial"/>
                <a:cs typeface="Arial"/>
              </a:rPr>
              <a:t>the </a:t>
            </a:r>
            <a:r>
              <a:rPr sz="614" spc="-7" dirty="0">
                <a:latin typeface="Arial"/>
                <a:cs typeface="Arial"/>
              </a:rPr>
              <a:t>piston </a:t>
            </a:r>
            <a:r>
              <a:rPr sz="614" spc="-24" dirty="0">
                <a:latin typeface="Arial"/>
                <a:cs typeface="Arial"/>
              </a:rPr>
              <a:t>is </a:t>
            </a:r>
            <a:r>
              <a:rPr sz="614" spc="-10" dirty="0">
                <a:latin typeface="Arial"/>
                <a:cs typeface="Arial"/>
              </a:rPr>
              <a:t>moving</a:t>
            </a:r>
            <a:r>
              <a:rPr sz="614" spc="-51" dirty="0">
                <a:latin typeface="Arial"/>
                <a:cs typeface="Arial"/>
              </a:rPr>
              <a:t> </a:t>
            </a:r>
            <a:r>
              <a:rPr sz="614" spc="-44" dirty="0">
                <a:latin typeface="Arial"/>
                <a:cs typeface="Arial"/>
              </a:rPr>
              <a:t>so</a:t>
            </a:r>
            <a:endParaRPr sz="614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42625" y="623424"/>
            <a:ext cx="1901536" cy="522841"/>
          </a:xfrm>
          <a:prstGeom prst="rect">
            <a:avLst/>
          </a:prstGeom>
        </p:spPr>
        <p:txBody>
          <a:bodyPr vert="horz" wrap="square" lIns="0" tIns="6927" rIns="0" bIns="0" rtlCol="0">
            <a:spAutoFit/>
          </a:bodyPr>
          <a:lstStyle/>
          <a:p>
            <a:pPr marL="8659" marR="14287">
              <a:lnSpc>
                <a:spcPct val="101499"/>
              </a:lnSpc>
              <a:spcBef>
                <a:spcPts val="55"/>
              </a:spcBef>
            </a:pPr>
            <a:r>
              <a:rPr sz="614" spc="10" dirty="0">
                <a:latin typeface="Arial"/>
                <a:cs typeface="Arial"/>
              </a:rPr>
              <a:t>that </a:t>
            </a:r>
            <a:r>
              <a:rPr sz="614" spc="-10" dirty="0">
                <a:latin typeface="Arial"/>
                <a:cs typeface="Arial"/>
              </a:rPr>
              <a:t>the </a:t>
            </a:r>
            <a:r>
              <a:rPr sz="614" spc="-48" dirty="0">
                <a:latin typeface="Arial"/>
                <a:cs typeface="Arial"/>
              </a:rPr>
              <a:t>gas </a:t>
            </a:r>
            <a:r>
              <a:rPr sz="614" spc="-24" dirty="0">
                <a:latin typeface="Arial"/>
                <a:cs typeface="Arial"/>
              </a:rPr>
              <a:t>volume </a:t>
            </a:r>
            <a:r>
              <a:rPr sz="614" spc="-31" dirty="0">
                <a:latin typeface="Arial"/>
                <a:cs typeface="Arial"/>
              </a:rPr>
              <a:t>is </a:t>
            </a:r>
            <a:r>
              <a:rPr sz="614" spc="-27" dirty="0">
                <a:latin typeface="Arial"/>
                <a:cs typeface="Arial"/>
              </a:rPr>
              <a:t>expanding </a:t>
            </a:r>
            <a:r>
              <a:rPr sz="614" spc="3" dirty="0">
                <a:latin typeface="Arial"/>
                <a:cs typeface="Arial"/>
              </a:rPr>
              <a:t>at </a:t>
            </a:r>
            <a:r>
              <a:rPr sz="614" spc="-44" dirty="0">
                <a:latin typeface="Arial"/>
                <a:cs typeface="Arial"/>
              </a:rPr>
              <a:t>a </a:t>
            </a:r>
            <a:r>
              <a:rPr sz="614" spc="-14" dirty="0">
                <a:latin typeface="Arial"/>
                <a:cs typeface="Arial"/>
              </a:rPr>
              <a:t>rate </a:t>
            </a:r>
            <a:r>
              <a:rPr sz="614" spc="-7" dirty="0">
                <a:latin typeface="Arial"/>
                <a:cs typeface="Arial"/>
              </a:rPr>
              <a:t>of </a:t>
            </a:r>
            <a:r>
              <a:rPr sz="614" dirty="0">
                <a:latin typeface="Times New Roman"/>
                <a:cs typeface="Times New Roman"/>
              </a:rPr>
              <a:t>2</a:t>
            </a:r>
            <a:r>
              <a:rPr sz="614" dirty="0">
                <a:latin typeface="Arial"/>
                <a:cs typeface="Arial"/>
              </a:rPr>
              <a:t>inch</a:t>
            </a:r>
            <a:r>
              <a:rPr sz="614" baseline="37037" dirty="0">
                <a:latin typeface="Times New Roman"/>
                <a:cs typeface="Times New Roman"/>
              </a:rPr>
              <a:t>3 </a:t>
            </a:r>
            <a:r>
              <a:rPr sz="614" spc="-20" dirty="0">
                <a:latin typeface="Arial"/>
                <a:cs typeface="Arial"/>
              </a:rPr>
              <a:t>per  </a:t>
            </a:r>
            <a:r>
              <a:rPr sz="614" spc="-7" dirty="0">
                <a:latin typeface="Arial"/>
                <a:cs typeface="Arial"/>
              </a:rPr>
              <a:t>minute, </a:t>
            </a:r>
            <a:r>
              <a:rPr sz="614" spc="-14" dirty="0">
                <a:latin typeface="Arial"/>
                <a:cs typeface="Arial"/>
              </a:rPr>
              <a:t>then </a:t>
            </a:r>
            <a:r>
              <a:rPr sz="614" spc="-7" dirty="0">
                <a:latin typeface="Arial"/>
                <a:cs typeface="Arial"/>
              </a:rPr>
              <a:t>what </a:t>
            </a:r>
            <a:r>
              <a:rPr sz="614" spc="-31" dirty="0">
                <a:latin typeface="Arial"/>
                <a:cs typeface="Arial"/>
              </a:rPr>
              <a:t>is </a:t>
            </a:r>
            <a:r>
              <a:rPr sz="614" spc="-10" dirty="0">
                <a:latin typeface="Arial"/>
                <a:cs typeface="Arial"/>
              </a:rPr>
              <a:t>the rate </a:t>
            </a:r>
            <a:r>
              <a:rPr sz="614" spc="-7" dirty="0">
                <a:latin typeface="Arial"/>
                <a:cs typeface="Arial"/>
              </a:rPr>
              <a:t>of </a:t>
            </a:r>
            <a:r>
              <a:rPr sz="614" spc="-34" dirty="0">
                <a:latin typeface="Arial"/>
                <a:cs typeface="Arial"/>
              </a:rPr>
              <a:t>change </a:t>
            </a:r>
            <a:r>
              <a:rPr sz="614" spc="-7" dirty="0">
                <a:latin typeface="Arial"/>
                <a:cs typeface="Arial"/>
              </a:rPr>
              <a:t>of </a:t>
            </a:r>
            <a:r>
              <a:rPr sz="614" spc="-10" dirty="0">
                <a:latin typeface="Arial"/>
                <a:cs typeface="Arial"/>
              </a:rPr>
              <a:t>the</a:t>
            </a:r>
            <a:r>
              <a:rPr sz="614" spc="58" dirty="0">
                <a:latin typeface="Arial"/>
                <a:cs typeface="Arial"/>
              </a:rPr>
              <a:t> </a:t>
            </a:r>
            <a:r>
              <a:rPr sz="614" spc="-41" dirty="0">
                <a:latin typeface="Arial"/>
                <a:cs typeface="Arial"/>
              </a:rPr>
              <a:t>pressure?</a:t>
            </a:r>
            <a:endParaRPr sz="614">
              <a:latin typeface="Arial"/>
              <a:cs typeface="Arial"/>
            </a:endParaRPr>
          </a:p>
          <a:p>
            <a:pPr marL="8659" marR="3464" indent="154993" algn="just">
              <a:lnSpc>
                <a:spcPct val="101499"/>
              </a:lnSpc>
              <a:spcBef>
                <a:spcPts val="262"/>
              </a:spcBef>
            </a:pPr>
            <a:r>
              <a:rPr sz="614" b="1" spc="24" dirty="0">
                <a:latin typeface="Arial"/>
                <a:cs typeface="Arial"/>
              </a:rPr>
              <a:t>(b) </a:t>
            </a:r>
            <a:r>
              <a:rPr sz="614" spc="-3" dirty="0">
                <a:latin typeface="Arial"/>
                <a:cs typeface="Arial"/>
              </a:rPr>
              <a:t>The </a:t>
            </a:r>
            <a:r>
              <a:rPr sz="614" spc="-17" dirty="0">
                <a:latin typeface="Arial"/>
                <a:cs typeface="Arial"/>
              </a:rPr>
              <a:t>ideal </a:t>
            </a:r>
            <a:r>
              <a:rPr sz="614" spc="-41" dirty="0">
                <a:latin typeface="Arial"/>
                <a:cs typeface="Arial"/>
              </a:rPr>
              <a:t>gas </a:t>
            </a:r>
            <a:r>
              <a:rPr sz="614" spc="-17" dirty="0">
                <a:latin typeface="Arial"/>
                <a:cs typeface="Arial"/>
              </a:rPr>
              <a:t>law </a:t>
            </a:r>
            <a:r>
              <a:rPr sz="614" spc="-3" dirty="0">
                <a:latin typeface="Arial"/>
                <a:cs typeface="Arial"/>
              </a:rPr>
              <a:t>turns </a:t>
            </a:r>
            <a:r>
              <a:rPr sz="614" spc="7" dirty="0">
                <a:latin typeface="Arial"/>
                <a:cs typeface="Arial"/>
              </a:rPr>
              <a:t>out </a:t>
            </a:r>
            <a:r>
              <a:rPr sz="614" spc="17" dirty="0">
                <a:latin typeface="Arial"/>
                <a:cs typeface="Arial"/>
              </a:rPr>
              <a:t>to </a:t>
            </a:r>
            <a:r>
              <a:rPr sz="614" spc="-27" dirty="0">
                <a:latin typeface="Arial"/>
                <a:cs typeface="Arial"/>
              </a:rPr>
              <a:t>be </a:t>
            </a:r>
            <a:r>
              <a:rPr sz="614" spc="-10" dirty="0">
                <a:latin typeface="Arial"/>
                <a:cs typeface="Arial"/>
              </a:rPr>
              <a:t>only </a:t>
            </a:r>
            <a:r>
              <a:rPr sz="614" spc="-14" dirty="0">
                <a:latin typeface="Arial"/>
                <a:cs typeface="Arial"/>
              </a:rPr>
              <a:t>approxi-  </a:t>
            </a:r>
            <a:r>
              <a:rPr sz="614" spc="-17" dirty="0">
                <a:latin typeface="Arial"/>
                <a:cs typeface="Arial"/>
              </a:rPr>
              <a:t>mately </a:t>
            </a:r>
            <a:r>
              <a:rPr sz="614" spc="-7" dirty="0">
                <a:latin typeface="Arial"/>
                <a:cs typeface="Arial"/>
              </a:rPr>
              <a:t>true. </a:t>
            </a:r>
            <a:r>
              <a:rPr sz="614" dirty="0">
                <a:latin typeface="Arial"/>
                <a:cs typeface="Arial"/>
              </a:rPr>
              <a:t>A </a:t>
            </a:r>
            <a:r>
              <a:rPr sz="614" spc="-37" dirty="0">
                <a:latin typeface="Arial"/>
                <a:cs typeface="Arial"/>
              </a:rPr>
              <a:t>more </a:t>
            </a:r>
            <a:r>
              <a:rPr sz="614" spc="-27" dirty="0">
                <a:latin typeface="Arial"/>
                <a:cs typeface="Arial"/>
              </a:rPr>
              <a:t>accurate </a:t>
            </a:r>
            <a:r>
              <a:rPr sz="614" spc="-20" dirty="0">
                <a:latin typeface="Arial"/>
                <a:cs typeface="Arial"/>
              </a:rPr>
              <a:t>description </a:t>
            </a:r>
            <a:r>
              <a:rPr sz="614" spc="-10" dirty="0">
                <a:latin typeface="Arial"/>
                <a:cs typeface="Arial"/>
              </a:rPr>
              <a:t>of </a:t>
            </a:r>
            <a:r>
              <a:rPr sz="614" spc="-61" dirty="0">
                <a:latin typeface="Arial"/>
                <a:cs typeface="Arial"/>
              </a:rPr>
              <a:t>gases </a:t>
            </a:r>
            <a:r>
              <a:rPr sz="614" spc="-31" dirty="0">
                <a:latin typeface="Arial"/>
                <a:cs typeface="Arial"/>
              </a:rPr>
              <a:t>is given  by </a:t>
            </a:r>
            <a:r>
              <a:rPr sz="614" b="1" spc="-31" dirty="0">
                <a:latin typeface="Arial"/>
                <a:cs typeface="Arial"/>
              </a:rPr>
              <a:t>van </a:t>
            </a:r>
            <a:r>
              <a:rPr sz="614" b="1" spc="-27" dirty="0">
                <a:latin typeface="Arial"/>
                <a:cs typeface="Arial"/>
              </a:rPr>
              <a:t>der </a:t>
            </a:r>
            <a:r>
              <a:rPr sz="614" b="1" spc="-17" dirty="0">
                <a:latin typeface="Arial"/>
                <a:cs typeface="Arial"/>
              </a:rPr>
              <a:t>Waals’ </a:t>
            </a:r>
            <a:r>
              <a:rPr sz="614" b="1" spc="-20" dirty="0">
                <a:latin typeface="Arial"/>
                <a:cs typeface="Arial"/>
              </a:rPr>
              <a:t>equation of </a:t>
            </a:r>
            <a:r>
              <a:rPr sz="614" b="1" spc="-10" dirty="0">
                <a:latin typeface="Arial"/>
                <a:cs typeface="Arial"/>
              </a:rPr>
              <a:t>state</a:t>
            </a:r>
            <a:r>
              <a:rPr sz="614" spc="-10" dirty="0">
                <a:latin typeface="Arial"/>
                <a:cs typeface="Arial"/>
              </a:rPr>
              <a:t>, </a:t>
            </a:r>
            <a:r>
              <a:rPr sz="614" spc="-14" dirty="0">
                <a:latin typeface="Arial"/>
                <a:cs typeface="Arial"/>
              </a:rPr>
              <a:t>which</a:t>
            </a:r>
            <a:r>
              <a:rPr sz="614" spc="65" dirty="0">
                <a:latin typeface="Arial"/>
                <a:cs typeface="Arial"/>
              </a:rPr>
              <a:t> </a:t>
            </a:r>
            <a:r>
              <a:rPr sz="614" spc="-55" dirty="0">
                <a:latin typeface="Arial"/>
                <a:cs typeface="Arial"/>
              </a:rPr>
              <a:t>says </a:t>
            </a:r>
            <a:r>
              <a:rPr sz="614" spc="14" dirty="0">
                <a:latin typeface="Arial"/>
                <a:cs typeface="Arial"/>
              </a:rPr>
              <a:t>that</a:t>
            </a:r>
            <a:endParaRPr sz="614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83314" y="1137039"/>
            <a:ext cx="88756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u="sng" spc="-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14" u="sng" spc="-78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14" u="sng" spc="-34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a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983314" y="1217620"/>
            <a:ext cx="113434" cy="10269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920" spc="-117" baseline="-15432" dirty="0">
                <a:latin typeface="DejaVu Serif"/>
                <a:cs typeface="DejaVu Serif"/>
              </a:rPr>
              <a:t>V</a:t>
            </a:r>
            <a:r>
              <a:rPr sz="920" spc="-153" baseline="-15432" dirty="0">
                <a:latin typeface="DejaVu Serif"/>
                <a:cs typeface="DejaVu Serif"/>
              </a:rPr>
              <a:t> </a:t>
            </a:r>
            <a:r>
              <a:rPr sz="409" spc="44" dirty="0">
                <a:latin typeface="Times New Roman"/>
                <a:cs typeface="Times New Roman"/>
              </a:rPr>
              <a:t>2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98798" y="1124535"/>
            <a:ext cx="349394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303492" algn="l"/>
              </a:tabLst>
            </a:pPr>
            <a:r>
              <a:rPr sz="614" spc="116" dirty="0">
                <a:latin typeface="Arial"/>
                <a:cs typeface="Arial"/>
              </a:rPr>
              <a:t>.	</a:t>
            </a:r>
            <a:r>
              <a:rPr sz="614" spc="-92" dirty="0">
                <a:latin typeface="Arial"/>
                <a:cs typeface="Arial"/>
              </a:rPr>
              <a:t>Σ</a:t>
            </a:r>
            <a:endParaRPr sz="614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35374" y="1187253"/>
            <a:ext cx="733858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303492" algn="l"/>
              </a:tabLst>
            </a:pPr>
            <a:r>
              <a:rPr sz="614" spc="-78" dirty="0">
                <a:latin typeface="DejaVu Serif"/>
                <a:cs typeface="DejaVu Serif"/>
              </a:rPr>
              <a:t>p</a:t>
            </a:r>
            <a:r>
              <a:rPr sz="614" spc="-58" dirty="0">
                <a:latin typeface="DejaVu Serif"/>
                <a:cs typeface="DejaVu Serif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+	</a:t>
            </a:r>
            <a:r>
              <a:rPr sz="614" spc="-20" dirty="0">
                <a:latin typeface="Times New Roman"/>
                <a:cs typeface="Times New Roman"/>
              </a:rPr>
              <a:t>(</a:t>
            </a:r>
            <a:r>
              <a:rPr sz="614" spc="-20" dirty="0">
                <a:latin typeface="DejaVu Serif"/>
                <a:cs typeface="DejaVu Serif"/>
              </a:rPr>
              <a:t>V </a:t>
            </a:r>
            <a:r>
              <a:rPr sz="614" spc="-27" dirty="0">
                <a:latin typeface="DejaVu Sans"/>
                <a:cs typeface="DejaVu Sans"/>
              </a:rPr>
              <a:t>− </a:t>
            </a:r>
            <a:r>
              <a:rPr sz="614" spc="-44" dirty="0">
                <a:latin typeface="DejaVu Serif"/>
                <a:cs typeface="DejaVu Serif"/>
              </a:rPr>
              <a:t>b</a:t>
            </a:r>
            <a:r>
              <a:rPr sz="614" spc="-44" dirty="0">
                <a:latin typeface="Times New Roman"/>
                <a:cs typeface="Times New Roman"/>
              </a:rPr>
              <a:t>)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109" dirty="0">
                <a:latin typeface="Times New Roman"/>
                <a:cs typeface="Times New Roman"/>
              </a:rPr>
              <a:t> </a:t>
            </a:r>
            <a:r>
              <a:rPr sz="614" spc="-24" dirty="0">
                <a:latin typeface="DejaVu Serif"/>
                <a:cs typeface="DejaVu Serif"/>
              </a:rPr>
              <a:t>C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239905" y="1345662"/>
            <a:ext cx="1906732" cy="713791"/>
          </a:xfrm>
          <a:prstGeom prst="rect">
            <a:avLst/>
          </a:prstGeom>
        </p:spPr>
        <p:txBody>
          <a:bodyPr vert="horz" wrap="square" lIns="0" tIns="6927" rIns="0" bIns="0" rtlCol="0">
            <a:spAutoFit/>
          </a:bodyPr>
          <a:lstStyle/>
          <a:p>
            <a:pPr marL="11257" marR="18617" indent="-3031">
              <a:lnSpc>
                <a:spcPct val="101499"/>
              </a:lnSpc>
              <a:spcBef>
                <a:spcPts val="55"/>
              </a:spcBef>
            </a:pPr>
            <a:r>
              <a:rPr sz="614" spc="-37" dirty="0">
                <a:latin typeface="Arial"/>
                <a:cs typeface="Arial"/>
              </a:rPr>
              <a:t>where </a:t>
            </a:r>
            <a:r>
              <a:rPr sz="614" spc="-27" dirty="0">
                <a:latin typeface="DejaVu Serif"/>
                <a:cs typeface="DejaVu Serif"/>
              </a:rPr>
              <a:t>a, </a:t>
            </a:r>
            <a:r>
              <a:rPr sz="614" spc="-75" dirty="0">
                <a:latin typeface="DejaVu Serif"/>
                <a:cs typeface="DejaVu Serif"/>
              </a:rPr>
              <a:t>b, </a:t>
            </a:r>
            <a:r>
              <a:rPr sz="614" spc="-24" dirty="0">
                <a:latin typeface="DejaVu Serif"/>
                <a:cs typeface="DejaVu Serif"/>
              </a:rPr>
              <a:t>C </a:t>
            </a:r>
            <a:r>
              <a:rPr sz="614" spc="-44" dirty="0">
                <a:latin typeface="Arial"/>
                <a:cs typeface="Arial"/>
              </a:rPr>
              <a:t>are </a:t>
            </a:r>
            <a:r>
              <a:rPr sz="614" spc="-24" dirty="0">
                <a:latin typeface="Arial"/>
                <a:cs typeface="Arial"/>
              </a:rPr>
              <a:t>constants </a:t>
            </a:r>
            <a:r>
              <a:rPr sz="614" spc="-31" dirty="0">
                <a:latin typeface="Arial"/>
                <a:cs typeface="Arial"/>
              </a:rPr>
              <a:t>depending on </a:t>
            </a:r>
            <a:r>
              <a:rPr sz="614" spc="-14" dirty="0">
                <a:latin typeface="Arial"/>
                <a:cs typeface="Arial"/>
              </a:rPr>
              <a:t>the </a:t>
            </a:r>
            <a:r>
              <a:rPr sz="614" spc="-17" dirty="0">
                <a:latin typeface="Arial"/>
                <a:cs typeface="Arial"/>
              </a:rPr>
              <a:t>temperature  </a:t>
            </a:r>
            <a:r>
              <a:rPr sz="614" spc="-27" dirty="0">
                <a:latin typeface="Arial"/>
                <a:cs typeface="Arial"/>
              </a:rPr>
              <a:t>and </a:t>
            </a:r>
            <a:r>
              <a:rPr sz="614" spc="-10" dirty="0">
                <a:latin typeface="Arial"/>
                <a:cs typeface="Arial"/>
              </a:rPr>
              <a:t>the amount </a:t>
            </a:r>
            <a:r>
              <a:rPr sz="614" spc="-27" dirty="0">
                <a:latin typeface="Arial"/>
                <a:cs typeface="Arial"/>
              </a:rPr>
              <a:t>and </a:t>
            </a:r>
            <a:r>
              <a:rPr sz="614" spc="-14" dirty="0">
                <a:latin typeface="Arial"/>
                <a:cs typeface="Arial"/>
              </a:rPr>
              <a:t>type </a:t>
            </a:r>
            <a:r>
              <a:rPr sz="614" spc="-3" dirty="0">
                <a:latin typeface="Arial"/>
                <a:cs typeface="Arial"/>
              </a:rPr>
              <a:t>of </a:t>
            </a:r>
            <a:r>
              <a:rPr sz="614" spc="-48" dirty="0">
                <a:latin typeface="Arial"/>
                <a:cs typeface="Arial"/>
              </a:rPr>
              <a:t>gas </a:t>
            </a:r>
            <a:r>
              <a:rPr sz="614" spc="-3" dirty="0">
                <a:latin typeface="Arial"/>
                <a:cs typeface="Arial"/>
              </a:rPr>
              <a:t>in </a:t>
            </a:r>
            <a:r>
              <a:rPr sz="614" spc="-10" dirty="0">
                <a:latin typeface="Arial"/>
                <a:cs typeface="Arial"/>
              </a:rPr>
              <a:t>the</a:t>
            </a:r>
            <a:r>
              <a:rPr sz="614" spc="75" dirty="0">
                <a:latin typeface="Arial"/>
                <a:cs typeface="Arial"/>
              </a:rPr>
              <a:t> </a:t>
            </a:r>
            <a:r>
              <a:rPr sz="614" spc="-14" dirty="0">
                <a:latin typeface="Arial"/>
                <a:cs typeface="Arial"/>
              </a:rPr>
              <a:t>cylinder.</a:t>
            </a:r>
            <a:endParaRPr sz="614">
              <a:latin typeface="Arial"/>
              <a:cs typeface="Arial"/>
            </a:endParaRPr>
          </a:p>
          <a:p>
            <a:pPr marL="8659" marR="3464" indent="157591" algn="just">
              <a:lnSpc>
                <a:spcPct val="101499"/>
              </a:lnSpc>
              <a:spcBef>
                <a:spcPts val="266"/>
              </a:spcBef>
            </a:pPr>
            <a:r>
              <a:rPr sz="614" spc="-37" dirty="0">
                <a:latin typeface="Arial"/>
                <a:cs typeface="Arial"/>
              </a:rPr>
              <a:t>Suppose </a:t>
            </a:r>
            <a:r>
              <a:rPr sz="614" spc="14" dirty="0">
                <a:latin typeface="Arial"/>
                <a:cs typeface="Arial"/>
              </a:rPr>
              <a:t>that </a:t>
            </a:r>
            <a:r>
              <a:rPr sz="614" spc="-10" dirty="0">
                <a:latin typeface="Arial"/>
                <a:cs typeface="Arial"/>
              </a:rPr>
              <a:t>the </a:t>
            </a:r>
            <a:r>
              <a:rPr sz="614" spc="-14" dirty="0">
                <a:latin typeface="Arial"/>
                <a:cs typeface="Arial"/>
              </a:rPr>
              <a:t>cylinder </a:t>
            </a:r>
            <a:r>
              <a:rPr sz="614" spc="-17" dirty="0">
                <a:latin typeface="Arial"/>
                <a:cs typeface="Arial"/>
              </a:rPr>
              <a:t>contains </a:t>
            </a:r>
            <a:r>
              <a:rPr sz="614" dirty="0">
                <a:latin typeface="Arial"/>
                <a:cs typeface="Arial"/>
              </a:rPr>
              <a:t>fictitious </a:t>
            </a:r>
            <a:r>
              <a:rPr sz="614" spc="-48" dirty="0">
                <a:latin typeface="Arial"/>
                <a:cs typeface="Arial"/>
              </a:rPr>
              <a:t>gas </a:t>
            </a:r>
            <a:r>
              <a:rPr sz="614" spc="-7" dirty="0">
                <a:latin typeface="Arial"/>
                <a:cs typeface="Arial"/>
              </a:rPr>
              <a:t>for  </a:t>
            </a:r>
            <a:r>
              <a:rPr sz="614" spc="-14" dirty="0">
                <a:latin typeface="Arial"/>
                <a:cs typeface="Arial"/>
              </a:rPr>
              <a:t>which </a:t>
            </a:r>
            <a:r>
              <a:rPr sz="614" spc="-37" dirty="0">
                <a:latin typeface="Arial"/>
                <a:cs typeface="Arial"/>
              </a:rPr>
              <a:t>one </a:t>
            </a:r>
            <a:r>
              <a:rPr sz="614" spc="-41" dirty="0">
                <a:latin typeface="Arial"/>
                <a:cs typeface="Arial"/>
              </a:rPr>
              <a:t>has </a:t>
            </a:r>
            <a:r>
              <a:rPr sz="614" spc="-34" dirty="0">
                <a:latin typeface="DejaVu Serif"/>
                <a:cs typeface="DejaVu Serif"/>
              </a:rPr>
              <a:t>a </a:t>
            </a:r>
            <a:r>
              <a:rPr sz="614" spc="143" dirty="0">
                <a:latin typeface="Times New Roman"/>
                <a:cs typeface="Times New Roman"/>
              </a:rPr>
              <a:t>= </a:t>
            </a:r>
            <a:r>
              <a:rPr sz="614" spc="7" dirty="0">
                <a:latin typeface="Times New Roman"/>
                <a:cs typeface="Times New Roman"/>
              </a:rPr>
              <a:t>12 </a:t>
            </a:r>
            <a:r>
              <a:rPr sz="614" spc="-24" dirty="0">
                <a:latin typeface="Arial"/>
                <a:cs typeface="Arial"/>
              </a:rPr>
              <a:t>and </a:t>
            </a:r>
            <a:r>
              <a:rPr sz="614" spc="-126" dirty="0">
                <a:latin typeface="DejaVu Serif"/>
                <a:cs typeface="DejaVu Serif"/>
              </a:rPr>
              <a:t>b </a:t>
            </a:r>
            <a:r>
              <a:rPr sz="614" spc="143" dirty="0">
                <a:latin typeface="Times New Roman"/>
                <a:cs typeface="Times New Roman"/>
              </a:rPr>
              <a:t>= </a:t>
            </a:r>
            <a:r>
              <a:rPr sz="614" spc="3" dirty="0">
                <a:latin typeface="Times New Roman"/>
                <a:cs typeface="Times New Roman"/>
              </a:rPr>
              <a:t>3</a:t>
            </a:r>
            <a:r>
              <a:rPr sz="614" spc="3" dirty="0">
                <a:latin typeface="Arial"/>
                <a:cs typeface="Arial"/>
              </a:rPr>
              <a:t>. </a:t>
            </a:r>
            <a:r>
              <a:rPr sz="614" spc="-37" dirty="0">
                <a:latin typeface="Arial"/>
                <a:cs typeface="Arial"/>
              </a:rPr>
              <a:t>Suppose </a:t>
            </a:r>
            <a:r>
              <a:rPr sz="614" spc="14" dirty="0">
                <a:latin typeface="Arial"/>
                <a:cs typeface="Arial"/>
              </a:rPr>
              <a:t>that </a:t>
            </a:r>
            <a:r>
              <a:rPr sz="614" spc="7" dirty="0">
                <a:latin typeface="Arial"/>
                <a:cs typeface="Arial"/>
              </a:rPr>
              <a:t>at </a:t>
            </a:r>
            <a:r>
              <a:rPr sz="614" spc="-41" dirty="0">
                <a:latin typeface="Arial"/>
                <a:cs typeface="Arial"/>
              </a:rPr>
              <a:t>some  </a:t>
            </a:r>
            <a:r>
              <a:rPr sz="614" spc="-20" dirty="0">
                <a:latin typeface="Arial"/>
                <a:cs typeface="Arial"/>
              </a:rPr>
              <a:t>moment </a:t>
            </a:r>
            <a:r>
              <a:rPr sz="614" spc="-14" dirty="0">
                <a:latin typeface="Arial"/>
                <a:cs typeface="Arial"/>
              </a:rPr>
              <a:t>the </a:t>
            </a:r>
            <a:r>
              <a:rPr sz="614" spc="-27" dirty="0">
                <a:latin typeface="Arial"/>
                <a:cs typeface="Arial"/>
              </a:rPr>
              <a:t>volume </a:t>
            </a:r>
            <a:r>
              <a:rPr sz="614" spc="-7" dirty="0">
                <a:latin typeface="Arial"/>
                <a:cs typeface="Arial"/>
              </a:rPr>
              <a:t>of </a:t>
            </a:r>
            <a:r>
              <a:rPr sz="614" spc="-51" dirty="0">
                <a:latin typeface="Arial"/>
                <a:cs typeface="Arial"/>
              </a:rPr>
              <a:t>gas </a:t>
            </a:r>
            <a:r>
              <a:rPr sz="614" spc="-31" dirty="0">
                <a:latin typeface="Arial"/>
                <a:cs typeface="Arial"/>
              </a:rPr>
              <a:t>is </a:t>
            </a:r>
            <a:r>
              <a:rPr sz="614" spc="10" dirty="0">
                <a:latin typeface="Times New Roman"/>
                <a:cs typeface="Times New Roman"/>
              </a:rPr>
              <a:t>12</a:t>
            </a:r>
            <a:r>
              <a:rPr sz="614" spc="10" dirty="0">
                <a:latin typeface="Arial"/>
                <a:cs typeface="Arial"/>
              </a:rPr>
              <a:t>in</a:t>
            </a:r>
            <a:r>
              <a:rPr sz="614" spc="15" baseline="37037" dirty="0">
                <a:latin typeface="Times New Roman"/>
                <a:cs typeface="Times New Roman"/>
              </a:rPr>
              <a:t>3</a:t>
            </a:r>
            <a:r>
              <a:rPr sz="614" spc="10" dirty="0">
                <a:latin typeface="Arial"/>
                <a:cs typeface="Arial"/>
              </a:rPr>
              <a:t>, </a:t>
            </a:r>
            <a:r>
              <a:rPr sz="614" spc="-14" dirty="0">
                <a:latin typeface="Arial"/>
                <a:cs typeface="Arial"/>
              </a:rPr>
              <a:t>the </a:t>
            </a:r>
            <a:r>
              <a:rPr sz="614" spc="-41" dirty="0">
                <a:latin typeface="Arial"/>
                <a:cs typeface="Arial"/>
              </a:rPr>
              <a:t>pressure </a:t>
            </a:r>
            <a:r>
              <a:rPr sz="614" spc="-31" dirty="0">
                <a:latin typeface="Arial"/>
                <a:cs typeface="Arial"/>
              </a:rPr>
              <a:t>is </a:t>
            </a:r>
            <a:r>
              <a:rPr sz="614" spc="-17" dirty="0">
                <a:latin typeface="Times New Roman"/>
                <a:cs typeface="Times New Roman"/>
              </a:rPr>
              <a:t>25</a:t>
            </a:r>
            <a:r>
              <a:rPr sz="614" spc="-17" dirty="0">
                <a:latin typeface="Arial"/>
                <a:cs typeface="Arial"/>
              </a:rPr>
              <a:t>psi  </a:t>
            </a:r>
            <a:r>
              <a:rPr sz="614" spc="-27" dirty="0">
                <a:latin typeface="Arial"/>
                <a:cs typeface="Arial"/>
              </a:rPr>
              <a:t>and </a:t>
            </a:r>
            <a:r>
              <a:rPr sz="614" spc="-37" dirty="0">
                <a:latin typeface="Arial"/>
                <a:cs typeface="Arial"/>
              </a:rPr>
              <a:t>suppose </a:t>
            </a:r>
            <a:r>
              <a:rPr sz="614" spc="-10" dirty="0">
                <a:latin typeface="Arial"/>
                <a:cs typeface="Arial"/>
              </a:rPr>
              <a:t>the </a:t>
            </a:r>
            <a:r>
              <a:rPr sz="614" spc="-48" dirty="0">
                <a:latin typeface="Arial"/>
                <a:cs typeface="Arial"/>
              </a:rPr>
              <a:t>gas </a:t>
            </a:r>
            <a:r>
              <a:rPr sz="614" spc="-27" dirty="0">
                <a:latin typeface="Arial"/>
                <a:cs typeface="Arial"/>
              </a:rPr>
              <a:t>is </a:t>
            </a:r>
            <a:r>
              <a:rPr sz="614" spc="-24" dirty="0">
                <a:latin typeface="Arial"/>
                <a:cs typeface="Arial"/>
              </a:rPr>
              <a:t>expanding </a:t>
            </a:r>
            <a:r>
              <a:rPr sz="614" spc="7" dirty="0">
                <a:latin typeface="Arial"/>
                <a:cs typeface="Arial"/>
              </a:rPr>
              <a:t>at </a:t>
            </a:r>
            <a:r>
              <a:rPr sz="614" spc="-31" dirty="0">
                <a:latin typeface="Arial"/>
                <a:cs typeface="Arial"/>
              </a:rPr>
              <a:t>2 </a:t>
            </a:r>
            <a:r>
              <a:rPr sz="614" spc="-3" dirty="0">
                <a:latin typeface="Arial"/>
                <a:cs typeface="Arial"/>
              </a:rPr>
              <a:t>inch</a:t>
            </a:r>
            <a:r>
              <a:rPr sz="614" spc="-5" baseline="37037" dirty="0">
                <a:latin typeface="Times New Roman"/>
                <a:cs typeface="Times New Roman"/>
              </a:rPr>
              <a:t>3 </a:t>
            </a:r>
            <a:r>
              <a:rPr sz="614" spc="-20" dirty="0">
                <a:latin typeface="Arial"/>
                <a:cs typeface="Arial"/>
              </a:rPr>
              <a:t>per </a:t>
            </a:r>
            <a:r>
              <a:rPr sz="614" spc="-7" dirty="0">
                <a:latin typeface="Arial"/>
                <a:cs typeface="Arial"/>
              </a:rPr>
              <a:t>minute.  </a:t>
            </a:r>
            <a:r>
              <a:rPr sz="614" spc="-14" dirty="0">
                <a:latin typeface="Arial"/>
                <a:cs typeface="Arial"/>
              </a:rPr>
              <a:t>Then </a:t>
            </a:r>
            <a:r>
              <a:rPr sz="614" spc="-27" dirty="0">
                <a:latin typeface="Arial"/>
                <a:cs typeface="Arial"/>
              </a:rPr>
              <a:t>how </a:t>
            </a:r>
            <a:r>
              <a:rPr sz="614" spc="-10" dirty="0">
                <a:latin typeface="Arial"/>
                <a:cs typeface="Arial"/>
              </a:rPr>
              <a:t>fast </a:t>
            </a:r>
            <a:r>
              <a:rPr sz="614" spc="-27" dirty="0">
                <a:latin typeface="Arial"/>
                <a:cs typeface="Arial"/>
              </a:rPr>
              <a:t>is </a:t>
            </a:r>
            <a:r>
              <a:rPr sz="614" spc="-10" dirty="0">
                <a:latin typeface="Arial"/>
                <a:cs typeface="Arial"/>
              </a:rPr>
              <a:t>the </a:t>
            </a:r>
            <a:r>
              <a:rPr sz="614" spc="-37" dirty="0">
                <a:latin typeface="Arial"/>
                <a:cs typeface="Arial"/>
              </a:rPr>
              <a:t>pressure</a:t>
            </a:r>
            <a:r>
              <a:rPr sz="614" spc="24" dirty="0">
                <a:latin typeface="Arial"/>
                <a:cs typeface="Arial"/>
              </a:rPr>
              <a:t> </a:t>
            </a:r>
            <a:r>
              <a:rPr sz="614" spc="-24" dirty="0">
                <a:latin typeface="Arial"/>
                <a:cs typeface="Arial"/>
              </a:rPr>
              <a:t>changing?</a:t>
            </a:r>
            <a:endParaRPr sz="614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6096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2041</Words>
  <Application>Microsoft Office PowerPoint</Application>
  <PresentationFormat>Widescreen</PresentationFormat>
  <Paragraphs>269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DejaVu Sans</vt:lpstr>
      <vt:lpstr>DejaVu Serif</vt:lpstr>
      <vt:lpstr>Georgia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emad salman</dc:creator>
  <cp:lastModifiedBy>emad salman</cp:lastModifiedBy>
  <cp:revision>1</cp:revision>
  <dcterms:created xsi:type="dcterms:W3CDTF">2019-11-11T09:00:02Z</dcterms:created>
  <dcterms:modified xsi:type="dcterms:W3CDTF">2019-11-11T09:00:10Z</dcterms:modified>
</cp:coreProperties>
</file>